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26.xml" ContentType="application/vnd.openxmlformats-officedocument.presentationml.notesSlide+xml"/>
  <Override PartName="/ppt/theme/themeOverride10.xml" ContentType="application/vnd.openxmlformats-officedocument.themeOverride+xml"/>
  <Override PartName="/ppt/notesSlides/notesSlide27.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28.xml" ContentType="application/vnd.openxmlformats-officedocument.presentationml.notesSlide+xml"/>
  <Override PartName="/ppt/theme/themeOverride13.xml" ContentType="application/vnd.openxmlformats-officedocument.themeOverride+xml"/>
  <Override PartName="/ppt/notesSlides/notesSlide29.xml" ContentType="application/vnd.openxmlformats-officedocument.presentationml.notesSlide+xml"/>
  <Override PartName="/ppt/theme/themeOverride14.xml" ContentType="application/vnd.openxmlformats-officedocument.themeOverride+xml"/>
  <Override PartName="/ppt/notesSlides/notesSlide30.xml" ContentType="application/vnd.openxmlformats-officedocument.presentationml.notesSlide+xml"/>
  <Override PartName="/ppt/theme/themeOverride1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6.xml" ContentType="application/vnd.openxmlformats-officedocument.themeOverride+xml"/>
  <Override PartName="/ppt/notesSlides/notesSlide33.xml" ContentType="application/vnd.openxmlformats-officedocument.presentationml.notesSlide+xml"/>
  <Override PartName="/ppt/theme/themeOverride17.xml" ContentType="application/vnd.openxmlformats-officedocument.themeOverride+xml"/>
  <Override PartName="/ppt/notesSlides/notesSlide34.xml" ContentType="application/vnd.openxmlformats-officedocument.presentationml.notesSlide+xml"/>
  <Override PartName="/ppt/theme/themeOverride18.xml" ContentType="application/vnd.openxmlformats-officedocument.themeOverride+xml"/>
  <Override PartName="/ppt/notesSlides/notesSlide35.xml" ContentType="application/vnd.openxmlformats-officedocument.presentationml.notesSlide+xml"/>
  <Override PartName="/ppt/theme/themeOverride19.xml" ContentType="application/vnd.openxmlformats-officedocument.themeOverride+xml"/>
  <Override PartName="/ppt/notesSlides/notesSlide36.xml" ContentType="application/vnd.openxmlformats-officedocument.presentationml.notesSlide+xml"/>
  <Override PartName="/ppt/theme/themeOverride20.xml" ContentType="application/vnd.openxmlformats-officedocument.themeOverride+xml"/>
  <Override PartName="/ppt/notesSlides/notesSlide37.xml" ContentType="application/vnd.openxmlformats-officedocument.presentationml.notesSlide+xml"/>
  <Override PartName="/ppt/theme/themeOverride2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2.xml" ContentType="application/vnd.openxmlformats-officedocument.themeOverr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1" r:id="rId2"/>
    <p:sldMasterId id="2147483707" r:id="rId3"/>
    <p:sldMasterId id="2147483721" r:id="rId4"/>
    <p:sldMasterId id="2147483733" r:id="rId5"/>
    <p:sldMasterId id="2147483746" r:id="rId6"/>
    <p:sldMasterId id="2147483761" r:id="rId7"/>
    <p:sldMasterId id="2147483775" r:id="rId8"/>
  </p:sldMasterIdLst>
  <p:notesMasterIdLst>
    <p:notesMasterId r:id="rId63"/>
  </p:notesMasterIdLst>
  <p:sldIdLst>
    <p:sldId id="331" r:id="rId9"/>
    <p:sldId id="282" r:id="rId10"/>
    <p:sldId id="261" r:id="rId11"/>
    <p:sldId id="262" r:id="rId12"/>
    <p:sldId id="264" r:id="rId13"/>
    <p:sldId id="266" r:id="rId14"/>
    <p:sldId id="267"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81" r:id="rId28"/>
    <p:sldId id="283" r:id="rId29"/>
    <p:sldId id="325" r:id="rId30"/>
    <p:sldId id="284" r:id="rId31"/>
    <p:sldId id="285" r:id="rId32"/>
    <p:sldId id="286" r:id="rId33"/>
    <p:sldId id="287" r:id="rId34"/>
    <p:sldId id="288" r:id="rId35"/>
    <p:sldId id="323" r:id="rId36"/>
    <p:sldId id="327" r:id="rId37"/>
    <p:sldId id="328" r:id="rId38"/>
    <p:sldId id="316" r:id="rId39"/>
    <p:sldId id="317" r:id="rId40"/>
    <p:sldId id="289" r:id="rId41"/>
    <p:sldId id="290" r:id="rId42"/>
    <p:sldId id="291" r:id="rId43"/>
    <p:sldId id="292" r:id="rId44"/>
    <p:sldId id="293" r:id="rId45"/>
    <p:sldId id="294" r:id="rId46"/>
    <p:sldId id="324" r:id="rId47"/>
    <p:sldId id="319" r:id="rId48"/>
    <p:sldId id="320" r:id="rId49"/>
    <p:sldId id="321" r:id="rId50"/>
    <p:sldId id="322" r:id="rId51"/>
    <p:sldId id="314" r:id="rId52"/>
    <p:sldId id="315" r:id="rId53"/>
    <p:sldId id="313" r:id="rId54"/>
    <p:sldId id="318" r:id="rId55"/>
    <p:sldId id="295" r:id="rId56"/>
    <p:sldId id="296" r:id="rId57"/>
    <p:sldId id="301" r:id="rId58"/>
    <p:sldId id="302" r:id="rId59"/>
    <p:sldId id="303" r:id="rId60"/>
    <p:sldId id="304" r:id="rId61"/>
    <p:sldId id="305" r:id="rId6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BDB Data Structure" id="{3A42B06B-9E3B-43D3-847D-EB6A48AB11B8}">
          <p14:sldIdLst>
            <p14:sldId id="331"/>
            <p14:sldId id="282"/>
            <p14:sldId id="261"/>
            <p14:sldId id="262"/>
            <p14:sldId id="264"/>
            <p14:sldId id="266"/>
            <p14:sldId id="267"/>
            <p14:sldId id="268"/>
            <p14:sldId id="269"/>
            <p14:sldId id="270"/>
            <p14:sldId id="271"/>
            <p14:sldId id="272"/>
            <p14:sldId id="273"/>
            <p14:sldId id="274"/>
            <p14:sldId id="275"/>
            <p14:sldId id="277"/>
            <p14:sldId id="278"/>
            <p14:sldId id="279"/>
            <p14:sldId id="280"/>
            <p14:sldId id="281"/>
          </p14:sldIdLst>
        </p14:section>
        <p14:section name="Data Mining for CBDB" id="{E627C1AB-0C1A-4494-9032-17C41024B536}">
          <p14:sldIdLst>
            <p14:sldId id="283"/>
            <p14:sldId id="325"/>
            <p14:sldId id="284"/>
            <p14:sldId id="285"/>
          </p14:sldIdLst>
        </p14:section>
        <p14:section name="The Power of CBDB Data Queries" id="{BE4B2B01-CEED-41C2-ACAF-709698B5F945}">
          <p14:sldIdLst>
            <p14:sldId id="286"/>
            <p14:sldId id="287"/>
            <p14:sldId id="288"/>
            <p14:sldId id="323"/>
          </p14:sldIdLst>
        </p14:section>
        <p14:section name="New Research Possibilities Empowered by CBDB" id="{4179DDE0-5FA6-40C5-9713-6C5DEB08B8B8}">
          <p14:sldIdLst>
            <p14:sldId id="327"/>
            <p14:sldId id="328"/>
            <p14:sldId id="316"/>
            <p14:sldId id="317"/>
            <p14:sldId id="289"/>
            <p14:sldId id="290"/>
            <p14:sldId id="291"/>
            <p14:sldId id="292"/>
            <p14:sldId id="293"/>
            <p14:sldId id="294"/>
            <p14:sldId id="324"/>
            <p14:sldId id="319"/>
            <p14:sldId id="320"/>
            <p14:sldId id="321"/>
            <p14:sldId id="322"/>
            <p14:sldId id="314"/>
            <p14:sldId id="315"/>
            <p14:sldId id="313"/>
            <p14:sldId id="318"/>
            <p14:sldId id="295"/>
            <p14:sldId id="296"/>
            <p14:sldId id="301"/>
            <p14:sldId id="302"/>
            <p14:sldId id="303"/>
            <p14:sldId id="304"/>
            <p14:sldId id="30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719AA-9302-45D8-A012-43097D77D8FC}" type="datetimeFigureOut">
              <a:rPr lang="en-US" smtClean="0"/>
              <a:t>7/21/2018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343FE-6CF6-4A61-B6AB-C924AE28553C}" type="slidenum">
              <a:rPr lang="en-US" smtClean="0"/>
              <a:t>‹#›</a:t>
            </a:fld>
            <a:endParaRPr lang="en-US"/>
          </a:p>
        </p:txBody>
      </p:sp>
    </p:spTree>
    <p:extLst>
      <p:ext uri="{BB962C8B-B14F-4D97-AF65-F5344CB8AC3E}">
        <p14:creationId xmlns:p14="http://schemas.microsoft.com/office/powerpoint/2010/main" val="44286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F343FE-6CF6-4A61-B6AB-C924AE28553C}" type="slidenum">
              <a:rPr lang="en-US" smtClean="0"/>
              <a:t>1</a:t>
            </a:fld>
            <a:endParaRPr lang="en-US"/>
          </a:p>
        </p:txBody>
      </p:sp>
    </p:spTree>
    <p:extLst>
      <p:ext uri="{BB962C8B-B14F-4D97-AF65-F5344CB8AC3E}">
        <p14:creationId xmlns:p14="http://schemas.microsoft.com/office/powerpoint/2010/main" val="204892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CA35AB-3AB6-4538-9EC0-DC1BA05240D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196611" name="Rectangle 2"/>
          <p:cNvSpPr>
            <a:spLocks noGrp="1" noRot="1" noChangeAspect="1" noChangeArrowheads="1" noTextEdit="1"/>
          </p:cNvSpPr>
          <p:nvPr>
            <p:ph type="sldImg"/>
          </p:nvPr>
        </p:nvSpPr>
        <p:spPr>
          <a:xfrm>
            <a:off x="1371600" y="1143000"/>
            <a:ext cx="4114800" cy="3086100"/>
          </a:xfrm>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3300091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371600" y="1143000"/>
            <a:ext cx="4114800" cy="308610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68B09A-8F95-49A7-988F-68E2D8178384}"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Tree>
    <p:extLst>
      <p:ext uri="{BB962C8B-B14F-4D97-AF65-F5344CB8AC3E}">
        <p14:creationId xmlns:p14="http://schemas.microsoft.com/office/powerpoint/2010/main" val="2663526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371600" y="1143000"/>
            <a:ext cx="4114800" cy="308610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C94A3D-A897-405E-8B6B-C3E0F47FB992}"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Tree>
    <p:extLst>
      <p:ext uri="{BB962C8B-B14F-4D97-AF65-F5344CB8AC3E}">
        <p14:creationId xmlns:p14="http://schemas.microsoft.com/office/powerpoint/2010/main" val="2483972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371600" y="1143000"/>
            <a:ext cx="4114800" cy="3086100"/>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44593-FC3E-4A01-8298-A202E3CC132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Tree>
    <p:extLst>
      <p:ext uri="{BB962C8B-B14F-4D97-AF65-F5344CB8AC3E}">
        <p14:creationId xmlns:p14="http://schemas.microsoft.com/office/powerpoint/2010/main" val="219281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E73570-161D-4693-A0D7-526A8BF3CF67}"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51203" name="Rectangle 2"/>
          <p:cNvSpPr>
            <a:spLocks noGrp="1" noRot="1" noChangeAspect="1" noChangeArrowheads="1" noTextEdit="1"/>
          </p:cNvSpPr>
          <p:nvPr>
            <p:ph type="sldImg"/>
          </p:nvPr>
        </p:nvSpPr>
        <p:spPr>
          <a:xfrm>
            <a:off x="1371600" y="1143000"/>
            <a:ext cx="4114800" cy="30861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1673010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673830-B065-4ACF-A247-2B1226A58D8C}"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52227" name="Rectangle 2"/>
          <p:cNvSpPr>
            <a:spLocks noGrp="1" noRot="1" noChangeAspect="1" noChangeArrowheads="1" noTextEdit="1"/>
          </p:cNvSpPr>
          <p:nvPr>
            <p:ph type="sldImg"/>
          </p:nvPr>
        </p:nvSpPr>
        <p:spPr>
          <a:xfrm>
            <a:off x="1371600" y="1143000"/>
            <a:ext cx="4114800" cy="308610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515011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A9ED72-347C-41BD-B4FB-0B636329A03C}"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172035" name="Rectangle 2"/>
          <p:cNvSpPr>
            <a:spLocks noGrp="1" noRot="1" noChangeAspect="1" noChangeArrowheads="1" noTextEdit="1"/>
          </p:cNvSpPr>
          <p:nvPr>
            <p:ph type="sldImg"/>
          </p:nvPr>
        </p:nvSpPr>
        <p:spPr>
          <a:xfrm>
            <a:off x="1371600" y="1143000"/>
            <a:ext cx="4114800" cy="3086100"/>
          </a:xfrm>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51486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A851FA-B98A-48FA-A18B-D516D33543B2}"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88067" name="Rectangle 2"/>
          <p:cNvSpPr>
            <a:spLocks noGrp="1" noRot="1" noChangeAspect="1" noChangeArrowheads="1" noTextEdit="1"/>
          </p:cNvSpPr>
          <p:nvPr>
            <p:ph type="sldImg"/>
          </p:nvPr>
        </p:nvSpPr>
        <p:spPr>
          <a:xfrm>
            <a:off x="1371600" y="1143000"/>
            <a:ext cx="4114800" cy="3086100"/>
          </a:xfrm>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414409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7D5169-2F51-406F-B48C-761FD5BA98A7}"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47107" name="Rectangle 2"/>
          <p:cNvSpPr>
            <a:spLocks noGrp="1" noRot="1" noChangeAspect="1" noChangeArrowheads="1" noTextEdit="1"/>
          </p:cNvSpPr>
          <p:nvPr>
            <p:ph type="sldImg"/>
          </p:nvPr>
        </p:nvSpPr>
        <p:spPr>
          <a:xfrm>
            <a:off x="1371600" y="1143000"/>
            <a:ext cx="4114800" cy="308610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1160330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2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6FBC0C-CB94-4D4C-A89E-55A877D1A16C}"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33795" name="Rectangle 2"/>
          <p:cNvSpPr>
            <a:spLocks noGrp="1" noRot="1" noChangeAspect="1" noChangeArrowheads="1" noTextEdit="1"/>
          </p:cNvSpPr>
          <p:nvPr>
            <p:ph type="sldImg"/>
          </p:nvPr>
        </p:nvSpPr>
        <p:spPr>
          <a:xfrm>
            <a:off x="1371600" y="1143000"/>
            <a:ext cx="4114800" cy="30861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390547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11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19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6FBC0C-CB94-4D4C-A89E-55A877D1A16C}"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33795" name="Rectangle 2"/>
          <p:cNvSpPr>
            <a:spLocks noGrp="1" noRot="1" noChangeAspect="1" noChangeArrowheads="1" noTextEdit="1"/>
          </p:cNvSpPr>
          <p:nvPr>
            <p:ph type="sldImg"/>
          </p:nvPr>
        </p:nvSpPr>
        <p:spPr>
          <a:xfrm>
            <a:off x="1371600" y="1143000"/>
            <a:ext cx="4114800" cy="30861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2848750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B3B4C7-B231-46CF-AA39-E3567EC1C4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18299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0B97F-9294-422E-8787-B73A534DBF06}"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22978" name="Rectangle 2"/>
          <p:cNvSpPr>
            <a:spLocks noGrp="1" noRot="1" noChangeAspect="1" noChangeArrowheads="1" noTextEdit="1"/>
          </p:cNvSpPr>
          <p:nvPr>
            <p:ph type="sldImg"/>
          </p:nvPr>
        </p:nvSpPr>
        <p:spPr>
          <a:ln/>
        </p:spPr>
      </p:sp>
      <p:sp>
        <p:nvSpPr>
          <p:cNvPr id="102297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505247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0B97F-9294-422E-8787-B73A534DBF06}"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22978" name="Rectangle 2"/>
          <p:cNvSpPr>
            <a:spLocks noGrp="1" noRot="1" noChangeAspect="1" noChangeArrowheads="1" noTextEdit="1"/>
          </p:cNvSpPr>
          <p:nvPr>
            <p:ph type="sldImg"/>
          </p:nvPr>
        </p:nvSpPr>
        <p:spPr>
          <a:ln/>
        </p:spPr>
      </p:sp>
      <p:sp>
        <p:nvSpPr>
          <p:cNvPr id="102297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74096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Sichuan Careers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65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Sichuan Careers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40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244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79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E1289-749F-4875-B483-5B57CCE0FEE7}"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38915" name="Rectangle 2"/>
          <p:cNvSpPr>
            <a:spLocks noGrp="1" noRot="1" noChangeAspect="1" noChangeArrowheads="1" noTextEdit="1"/>
          </p:cNvSpPr>
          <p:nvPr>
            <p:ph type="sldImg"/>
          </p:nvPr>
        </p:nvSpPr>
        <p:spPr>
          <a:xfrm>
            <a:off x="1371600" y="1143000"/>
            <a:ext cx="4114800" cy="30861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1257882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081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825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They show </a:t>
            </a:r>
            <a:r>
              <a:rPr lang="en-US" sz="1200" b="1" kern="1200" dirty="0" smtClean="0">
                <a:solidFill>
                  <a:schemeClr val="tx1"/>
                </a:solidFill>
                <a:effectLst/>
                <a:latin typeface="+mn-lt"/>
                <a:ea typeface="+mn-ea"/>
                <a:cs typeface="+mn-cs"/>
              </a:rPr>
              <a:t>significant differences in the geographical pattern of political success</a:t>
            </a:r>
            <a:r>
              <a:rPr lang="en-US" sz="1200" kern="1200" dirty="0" smtClean="0">
                <a:solidFill>
                  <a:schemeClr val="tx1"/>
                </a:solidFill>
                <a:effectLst/>
                <a:latin typeface="+mn-lt"/>
                <a:ea typeface="+mn-ea"/>
                <a:cs typeface="+mn-cs"/>
              </a:rPr>
              <a:t>. Obviously, no prefects in the 1210s hailed from the north… which is not surprising, since the Song lost the northern territory to the Jurchens. The remarkable achievements in the 1210s were registered by </a:t>
            </a:r>
            <a:r>
              <a:rPr lang="en-US" sz="1200" b="1" kern="1200" dirty="0" smtClean="0">
                <a:solidFill>
                  <a:schemeClr val="tx1"/>
                </a:solidFill>
                <a:effectLst/>
                <a:latin typeface="+mn-lt"/>
                <a:ea typeface="+mn-ea"/>
                <a:cs typeface="+mn-cs"/>
              </a:rPr>
              <a:t>men from Taizhou and Wenzhou</a:t>
            </a:r>
            <a:r>
              <a:rPr lang="en-US" sz="1200" kern="1200" dirty="0" smtClean="0">
                <a:solidFill>
                  <a:schemeClr val="tx1"/>
                </a:solidFill>
                <a:effectLst/>
                <a:latin typeface="+mn-lt"/>
                <a:ea typeface="+mn-ea"/>
                <a:cs typeface="+mn-cs"/>
              </a:rPr>
              <a:t>. Taizhou &amp; Wenzhou together: zero (1040s) </a:t>
            </a:r>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33 (1210s). But the success of the Wenzhou and Taizhou men should be understood not as singular cases, but as </a:t>
            </a:r>
            <a:r>
              <a:rPr lang="en-US" sz="1200" b="1" kern="1200" dirty="0" smtClean="0">
                <a:solidFill>
                  <a:schemeClr val="tx1"/>
                </a:solidFill>
                <a:effectLst/>
                <a:latin typeface="+mn-lt"/>
                <a:ea typeface="+mn-ea"/>
                <a:cs typeface="+mn-cs"/>
              </a:rPr>
              <a:t>part of a much broader change</a:t>
            </a:r>
            <a:r>
              <a:rPr lang="en-US" sz="1200" kern="1200" dirty="0" smtClean="0">
                <a:solidFill>
                  <a:schemeClr val="tx1"/>
                </a:solidFill>
                <a:effectLst/>
                <a:latin typeface="+mn-lt"/>
                <a:ea typeface="+mn-ea"/>
                <a:cs typeface="+mn-cs"/>
              </a:rPr>
              <a:t>.  First of all, the Southern Song capital </a:t>
            </a:r>
            <a:r>
              <a:rPr lang="en-US" sz="1200" b="1" kern="1200" dirty="0" smtClean="0">
                <a:solidFill>
                  <a:schemeClr val="tx1"/>
                </a:solidFill>
                <a:effectLst/>
                <a:latin typeface="+mn-lt"/>
                <a:ea typeface="+mn-ea"/>
                <a:cs typeface="+mn-cs"/>
              </a:rPr>
              <a:t>Hangzhou</a:t>
            </a:r>
            <a:r>
              <a:rPr lang="en-US" sz="1200" kern="1200" dirty="0" smtClean="0">
                <a:solidFill>
                  <a:schemeClr val="tx1"/>
                </a:solidFill>
                <a:effectLst/>
                <a:latin typeface="+mn-lt"/>
                <a:ea typeface="+mn-ea"/>
                <a:cs typeface="+mn-cs"/>
              </a:rPr>
              <a:t> produced only 4% of the prefects in the 1210s, nothing comparable to Kaifeng. But most importantly in the 1210s was the new </a:t>
            </a:r>
            <a:r>
              <a:rPr lang="en-US" sz="1200" b="1" kern="1200" dirty="0" smtClean="0">
                <a:solidFill>
                  <a:schemeClr val="tx1"/>
                </a:solidFill>
                <a:effectLst/>
                <a:latin typeface="+mn-lt"/>
                <a:ea typeface="+mn-ea"/>
                <a:cs typeface="+mn-cs"/>
              </a:rPr>
              <a:t>geographic pattern of political success</a:t>
            </a:r>
            <a:r>
              <a:rPr lang="en-US" sz="1200" kern="1200" dirty="0" smtClean="0">
                <a:solidFill>
                  <a:schemeClr val="tx1"/>
                </a:solidFill>
                <a:effectLst/>
                <a:latin typeface="+mn-lt"/>
                <a:ea typeface="+mn-ea"/>
                <a:cs typeface="+mn-cs"/>
              </a:rPr>
              <a:t>. The places that produced the largest number of prefects in the 1210s were almost always </a:t>
            </a:r>
            <a:r>
              <a:rPr lang="en-US" sz="1200" b="1" kern="1200" dirty="0" smtClean="0">
                <a:solidFill>
                  <a:schemeClr val="tx1"/>
                </a:solidFill>
                <a:effectLst/>
                <a:latin typeface="+mn-lt"/>
                <a:ea typeface="+mn-ea"/>
                <a:cs typeface="+mn-cs"/>
              </a:rPr>
              <a:t>coastal prefectures</a:t>
            </a:r>
            <a:r>
              <a:rPr lang="en-US" sz="1200" kern="1200" dirty="0" smtClean="0">
                <a:solidFill>
                  <a:schemeClr val="tx1"/>
                </a:solidFill>
                <a:effectLst/>
                <a:latin typeface="+mn-lt"/>
                <a:ea typeface="+mn-ea"/>
                <a:cs typeface="+mn-cs"/>
              </a:rPr>
              <a:t>. From </a:t>
            </a:r>
            <a:r>
              <a:rPr lang="en-US" sz="1200" u="sng" kern="1200" dirty="0" smtClean="0">
                <a:solidFill>
                  <a:schemeClr val="tx1"/>
                </a:solidFill>
                <a:effectLst/>
                <a:latin typeface="+mn-lt"/>
                <a:ea typeface="+mn-ea"/>
                <a:cs typeface="+mn-cs"/>
              </a:rPr>
              <a:t>Suzhou</a:t>
            </a:r>
            <a:r>
              <a:rPr lang="en-US" sz="1200" kern="1200" dirty="0" smtClean="0">
                <a:solidFill>
                  <a:schemeClr val="tx1"/>
                </a:solidFill>
                <a:effectLst/>
                <a:latin typeface="+mn-lt"/>
                <a:ea typeface="+mn-ea"/>
                <a:cs typeface="+mn-cs"/>
              </a:rPr>
              <a:t> in the north to </a:t>
            </a:r>
            <a:r>
              <a:rPr lang="en-US" sz="1200" u="sng" kern="1200" dirty="0" smtClean="0">
                <a:solidFill>
                  <a:schemeClr val="tx1"/>
                </a:solidFill>
                <a:effectLst/>
                <a:latin typeface="+mn-lt"/>
                <a:ea typeface="+mn-ea"/>
                <a:cs typeface="+mn-cs"/>
              </a:rPr>
              <a:t>Quanzhou</a:t>
            </a:r>
            <a:r>
              <a:rPr lang="en-US" sz="1200" kern="1200" dirty="0" smtClean="0">
                <a:solidFill>
                  <a:schemeClr val="tx1"/>
                </a:solidFill>
                <a:effectLst/>
                <a:latin typeface="+mn-lt"/>
                <a:ea typeface="+mn-ea"/>
                <a:cs typeface="+mn-cs"/>
              </a:rPr>
              <a:t> in the south, this </a:t>
            </a:r>
            <a:r>
              <a:rPr lang="en-US" sz="1200" b="1" kern="1200" dirty="0" smtClean="0">
                <a:solidFill>
                  <a:schemeClr val="tx1"/>
                </a:solidFill>
                <a:effectLst/>
                <a:latin typeface="+mn-lt"/>
                <a:ea typeface="+mn-ea"/>
                <a:cs typeface="+mn-cs"/>
              </a:rPr>
              <a:t>continuous stretch</a:t>
            </a:r>
            <a:r>
              <a:rPr lang="en-US" sz="1200" kern="1200" dirty="0" smtClean="0">
                <a:solidFill>
                  <a:schemeClr val="tx1"/>
                </a:solidFill>
                <a:effectLst/>
                <a:latin typeface="+mn-lt"/>
                <a:ea typeface="+mn-ea"/>
                <a:cs typeface="+mn-cs"/>
              </a:rPr>
              <a:t> of ten prefectures along the southeast coast, plus two of their inland neighbors, contributed 61% of the prefects of the 1210s.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Compare this to the map of the 1040s. In the 1040s, political success was not a coastal phenomenon at all. It was a </a:t>
            </a:r>
            <a:r>
              <a:rPr lang="en-US" sz="1200" b="1" kern="1200" dirty="0" smtClean="0">
                <a:solidFill>
                  <a:schemeClr val="tx1"/>
                </a:solidFill>
                <a:effectLst/>
                <a:latin typeface="+mn-lt"/>
                <a:ea typeface="+mn-ea"/>
                <a:cs typeface="+mn-cs"/>
              </a:rPr>
              <a:t>capital phenomenon</a:t>
            </a:r>
            <a:r>
              <a:rPr lang="en-US" sz="1200" kern="1200" dirty="0" smtClean="0">
                <a:solidFill>
                  <a:schemeClr val="tx1"/>
                </a:solidFill>
                <a:effectLst/>
                <a:latin typeface="+mn-lt"/>
                <a:ea typeface="+mn-ea"/>
                <a:cs typeface="+mn-cs"/>
              </a:rPr>
              <a:t>. Even in the Lower Yangzi, the most successful prefectures were situated along the </a:t>
            </a:r>
            <a:r>
              <a:rPr lang="en-US" sz="1200" b="1" kern="1200" dirty="0" smtClean="0">
                <a:solidFill>
                  <a:schemeClr val="tx1"/>
                </a:solidFill>
                <a:effectLst/>
                <a:latin typeface="+mn-lt"/>
                <a:ea typeface="+mn-ea"/>
                <a:cs typeface="+mn-cs"/>
              </a:rPr>
              <a:t>Grand Canal</a:t>
            </a:r>
            <a:r>
              <a:rPr lang="en-US" sz="1200" kern="1200" dirty="0" smtClean="0">
                <a:solidFill>
                  <a:schemeClr val="tx1"/>
                </a:solidFill>
                <a:effectLst/>
                <a:latin typeface="+mn-lt"/>
                <a:ea typeface="+mn-ea"/>
                <a:cs typeface="+mn-cs"/>
              </a:rPr>
              <a:t> that provided easy access to the Song capital region. In other words, from the 9C to the 11C and then to the 13C, what we have seen have seen was significant change in the </a:t>
            </a:r>
            <a:r>
              <a:rPr lang="en-US" sz="1200" b="1" kern="1200" dirty="0" smtClean="0">
                <a:solidFill>
                  <a:schemeClr val="tx1"/>
                </a:solidFill>
                <a:effectLst/>
                <a:latin typeface="+mn-lt"/>
                <a:ea typeface="+mn-ea"/>
                <a:cs typeface="+mn-cs"/>
              </a:rPr>
              <a:t>logic of political success</a:t>
            </a:r>
            <a:r>
              <a:rPr lang="en-US" sz="1200" kern="1200" dirty="0" smtClean="0">
                <a:solidFill>
                  <a:schemeClr val="tx1"/>
                </a:solidFill>
                <a:effectLst/>
                <a:latin typeface="+mn-lt"/>
                <a:ea typeface="+mn-ea"/>
                <a:cs typeface="+mn-cs"/>
              </a:rPr>
              <a:t> – it was less and less about building a powerbase in the capital, but more and more about economic wealth, esp. coastal prosperity.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679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437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Prefects in the 1210s cohort tended to receive </a:t>
            </a:r>
            <a:r>
              <a:rPr lang="en-US" sz="1200" b="1" kern="1200" dirty="0" smtClean="0">
                <a:solidFill>
                  <a:schemeClr val="tx1"/>
                </a:solidFill>
                <a:effectLst/>
                <a:latin typeface="+mn-lt"/>
                <a:ea typeface="+mn-ea"/>
                <a:cs typeface="+mn-cs"/>
              </a:rPr>
              <a:t>the largest proportion of their appointments </a:t>
            </a:r>
            <a:r>
              <a:rPr lang="en-US" sz="1200" kern="1200" dirty="0" smtClean="0">
                <a:solidFill>
                  <a:schemeClr val="tx1"/>
                </a:solidFill>
                <a:effectLst/>
                <a:latin typeface="+mn-lt"/>
                <a:ea typeface="+mn-ea"/>
                <a:cs typeface="+mn-cs"/>
              </a:rPr>
              <a:t>either </a:t>
            </a:r>
            <a:r>
              <a:rPr lang="en-US" sz="1200" b="1" kern="1200" dirty="0" smtClean="0">
                <a:solidFill>
                  <a:schemeClr val="tx1"/>
                </a:solidFill>
                <a:effectLst/>
                <a:latin typeface="+mn-lt"/>
                <a:ea typeface="+mn-ea"/>
                <a:cs typeface="+mn-cs"/>
              </a:rPr>
              <a:t>inside their home circuit or a neighboring circuit</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667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it shouldn’t surprise us to see that at a very high level of aggregation, what we see in the 1040s was that </a:t>
            </a:r>
            <a:r>
              <a:rPr lang="en-US" sz="1200" b="1" kern="1200" dirty="0" smtClean="0">
                <a:solidFill>
                  <a:schemeClr val="tx1"/>
                </a:solidFill>
                <a:effectLst/>
                <a:latin typeface="+mn-lt"/>
                <a:ea typeface="+mn-ea"/>
                <a:cs typeface="+mn-cs"/>
              </a:rPr>
              <a:t>Northerners served predominantly in the North, and Southerners in the South</a:t>
            </a:r>
            <a:r>
              <a:rPr lang="en-US" sz="1200" kern="1200" dirty="0" smtClean="0">
                <a:solidFill>
                  <a:schemeClr val="tx1"/>
                </a:solidFill>
                <a:effectLst/>
                <a:latin typeface="+mn-lt"/>
                <a:ea typeface="+mn-ea"/>
                <a:cs typeface="+mn-cs"/>
              </a:rPr>
              <a:t>. In the 1210s, with the loss of northern territory, this north-south contradistinction changed into </a:t>
            </a:r>
            <a:r>
              <a:rPr lang="en-US" sz="1200" b="1" kern="1200" dirty="0" smtClean="0">
                <a:solidFill>
                  <a:schemeClr val="tx1"/>
                </a:solidFill>
                <a:effectLst/>
                <a:latin typeface="+mn-lt"/>
                <a:ea typeface="+mn-ea"/>
                <a:cs typeface="+mn-cs"/>
              </a:rPr>
              <a:t>an east-west contradistinction</a:t>
            </a:r>
            <a:r>
              <a:rPr lang="en-US" sz="1200" kern="1200" dirty="0" smtClean="0">
                <a:solidFill>
                  <a:schemeClr val="tx1"/>
                </a:solidFill>
                <a:effectLst/>
                <a:latin typeface="+mn-lt"/>
                <a:ea typeface="+mn-ea"/>
                <a:cs typeface="+mn-cs"/>
              </a:rPr>
              <a:t> – that is, Sichuan men served primarily in Sichuan, while men from the Southeast served predominantly in the Southeast.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suggests a distinctive feature of Song local administration – </a:t>
            </a:r>
            <a:r>
              <a:rPr lang="en-US" sz="1200" b="1" kern="1200" dirty="0" smtClean="0">
                <a:solidFill>
                  <a:schemeClr val="tx1"/>
                </a:solidFill>
                <a:effectLst/>
                <a:latin typeface="+mn-lt"/>
                <a:ea typeface="+mn-ea"/>
                <a:cs typeface="+mn-cs"/>
              </a:rPr>
              <a:t>it recruited men from a much wider region that the capital corridor</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employed these new recruits in staffing the offices right in their homelands</a:t>
            </a:r>
            <a:r>
              <a:rPr lang="en-US" sz="1200" kern="1200" dirty="0" smtClean="0">
                <a:solidFill>
                  <a:schemeClr val="tx1"/>
                </a:solidFill>
                <a:effectLst/>
                <a:latin typeface="+mn-lt"/>
                <a:ea typeface="+mn-ea"/>
                <a:cs typeface="+mn-cs"/>
              </a:rPr>
              <a:t>. This was already noticeable in the 1040s, but back then it was mixed with a tendency of cosmopolitanism that transferred officials across the empire. In the 1210s, the tendency of employing officials locally had become far more pronounced.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575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Nodes</a:t>
            </a:r>
            <a:r>
              <a:rPr lang="en-US" baseline="0" dirty="0" smtClean="0"/>
              <a:t> = person (189); color = </a:t>
            </a:r>
            <a:r>
              <a:rPr lang="en-US" baseline="0" dirty="0" err="1" smtClean="0"/>
              <a:t>biog</a:t>
            </a:r>
            <a:r>
              <a:rPr lang="en-US" baseline="0" dirty="0" smtClean="0"/>
              <a:t> </a:t>
            </a:r>
            <a:r>
              <a:rPr lang="en-US" baseline="0" dirty="0" err="1" smtClean="0"/>
              <a:t>addr</a:t>
            </a:r>
            <a:r>
              <a:rPr lang="en-US" baseline="0" dirty="0" smtClean="0"/>
              <a:t> region; size = local ag and direct </a:t>
            </a:r>
            <a:r>
              <a:rPr lang="en-US" baseline="0" dirty="0" err="1" smtClean="0"/>
              <a:t>af</a:t>
            </a:r>
            <a:r>
              <a:rPr lang="en-US" baseline="0" dirty="0" smtClean="0"/>
              <a:t> connections;</a:t>
            </a:r>
          </a:p>
          <a:p>
            <a:r>
              <a:rPr lang="en-US" baseline="0" dirty="0" smtClean="0"/>
              <a:t>Ties = agnatic and direct affinal relations (368)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26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Nodes</a:t>
            </a:r>
            <a:r>
              <a:rPr lang="en-US" baseline="0" dirty="0" smtClean="0"/>
              <a:t> = person; color = </a:t>
            </a:r>
            <a:r>
              <a:rPr lang="en-US" baseline="0" dirty="0" err="1" smtClean="0"/>
              <a:t>biog</a:t>
            </a:r>
            <a:r>
              <a:rPr lang="en-US" baseline="0" dirty="0" smtClean="0"/>
              <a:t> </a:t>
            </a:r>
            <a:r>
              <a:rPr lang="en-US" baseline="0" dirty="0" err="1" smtClean="0"/>
              <a:t>addr</a:t>
            </a:r>
            <a:r>
              <a:rPr lang="en-US" baseline="0" dirty="0" smtClean="0"/>
              <a:t> region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73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Nodes</a:t>
            </a:r>
            <a:r>
              <a:rPr lang="en-US" baseline="0" dirty="0" smtClean="0"/>
              <a:t> = person; color = modularity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Modularity analysis: res =1, communities = 8</a:t>
            </a:r>
            <a:endParaRPr lang="en-US" dirty="0" smtClean="0"/>
          </a:p>
          <a:p>
            <a:r>
              <a:rPr lang="en-US" dirty="0" smtClean="0"/>
              <a:t>Three</a:t>
            </a:r>
            <a:r>
              <a:rPr lang="en-US" baseline="0" dirty="0" smtClean="0"/>
              <a:t> largest components only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645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Modularity</a:t>
            </a:r>
            <a:r>
              <a:rPr lang="en-US" baseline="0" dirty="0" smtClean="0"/>
              <a:t> analysis: res = 1;</a:t>
            </a:r>
          </a:p>
          <a:p>
            <a:r>
              <a:rPr lang="en-US" baseline="0" dirty="0" smtClean="0"/>
              <a:t>Nodes = persons; size = local ag and direct </a:t>
            </a:r>
            <a:r>
              <a:rPr lang="en-US" baseline="0" dirty="0" err="1" smtClean="0"/>
              <a:t>af</a:t>
            </a:r>
            <a:r>
              <a:rPr lang="en-US" baseline="0" dirty="0" smtClean="0"/>
              <a:t> connections; color = module</a:t>
            </a:r>
          </a:p>
          <a:p>
            <a:r>
              <a:rPr lang="en-US" baseline="0" dirty="0" smtClean="0"/>
              <a:t>Module by module to show regional clusters.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47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4E64CB-4551-4961-976F-613A2538EE87}"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39939" name="Rectangle 2"/>
          <p:cNvSpPr>
            <a:spLocks noGrp="1" noRot="1" noChangeAspect="1" noChangeArrowheads="1" noTextEdit="1"/>
          </p:cNvSpPr>
          <p:nvPr>
            <p:ph type="sldImg"/>
          </p:nvPr>
        </p:nvSpPr>
        <p:spPr>
          <a:xfrm>
            <a:off x="1371600" y="1143000"/>
            <a:ext cx="4114800" cy="30861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1864987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Modularity</a:t>
            </a:r>
            <a:r>
              <a:rPr lang="en-US" baseline="0" dirty="0" smtClean="0"/>
              <a:t> analysis: res = 1;</a:t>
            </a:r>
          </a:p>
          <a:p>
            <a:r>
              <a:rPr lang="en-US" baseline="0" dirty="0" smtClean="0"/>
              <a:t>Nodes = persons; size = local ag and direct </a:t>
            </a:r>
            <a:r>
              <a:rPr lang="en-US" baseline="0" dirty="0" err="1" smtClean="0"/>
              <a:t>af</a:t>
            </a:r>
            <a:r>
              <a:rPr lang="en-US" baseline="0" dirty="0" smtClean="0"/>
              <a:t> connections; color = module</a:t>
            </a:r>
          </a:p>
          <a:p>
            <a:r>
              <a:rPr lang="en-US" baseline="0" dirty="0" smtClean="0"/>
              <a:t>Module by module to show regional clusters.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BB168-7669-4130-97A9-27D1C9A1C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91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A163ED-DC71-4874-9088-57FF8877209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43011" name="Rectangle 2"/>
          <p:cNvSpPr>
            <a:spLocks noGrp="1" noRot="1" noChangeAspect="1" noChangeArrowheads="1" noTextEdit="1"/>
          </p:cNvSpPr>
          <p:nvPr>
            <p:ph type="sldImg"/>
          </p:nvPr>
        </p:nvSpPr>
        <p:spPr>
          <a:xfrm>
            <a:off x="1371600" y="1143000"/>
            <a:ext cx="4114800" cy="30861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42190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9ED5F-13C6-4E19-A564-0E2F18603887}"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198659" name="Rectangle 2"/>
          <p:cNvSpPr>
            <a:spLocks noGrp="1" noRot="1" noChangeAspect="1" noChangeArrowheads="1" noTextEdit="1"/>
          </p:cNvSpPr>
          <p:nvPr>
            <p:ph type="sldImg"/>
          </p:nvPr>
        </p:nvSpPr>
        <p:spPr>
          <a:xfrm>
            <a:off x="1371600" y="1143000"/>
            <a:ext cx="4114800" cy="3086100"/>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226109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5653-B0F4-4941-B963-892E0FB3FF5F}"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44035" name="Rectangle 2"/>
          <p:cNvSpPr>
            <a:spLocks noGrp="1" noRot="1" noChangeAspect="1" noChangeArrowheads="1" noTextEdit="1"/>
          </p:cNvSpPr>
          <p:nvPr>
            <p:ph type="sldImg"/>
          </p:nvPr>
        </p:nvSpPr>
        <p:spPr>
          <a:xfrm>
            <a:off x="1371600" y="1143000"/>
            <a:ext cx="4114800" cy="30861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279811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9479F1-CB31-4F59-8773-030128CB3303}"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45059" name="Rectangle 2"/>
          <p:cNvSpPr>
            <a:spLocks noGrp="1" noRot="1" noChangeAspect="1" noChangeArrowheads="1" noTextEdit="1"/>
          </p:cNvSpPr>
          <p:nvPr>
            <p:ph type="sldImg"/>
          </p:nvPr>
        </p:nvSpPr>
        <p:spPr>
          <a:xfrm>
            <a:off x="1371600" y="1143000"/>
            <a:ext cx="4114800" cy="30861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161151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FDE353-4736-4FE5-8D3D-0A8FFE57BCBC}"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TSC UMing S TT" pitchFamily="49" charset="-120"/>
              <a:cs typeface="+mn-cs"/>
            </a:endParaRPr>
          </a:p>
        </p:txBody>
      </p:sp>
      <p:sp>
        <p:nvSpPr>
          <p:cNvPr id="46083" name="Rectangle 2"/>
          <p:cNvSpPr>
            <a:spLocks noGrp="1" noRot="1" noChangeAspect="1" noChangeArrowheads="1" noTextEdit="1"/>
          </p:cNvSpPr>
          <p:nvPr>
            <p:ph type="sldImg"/>
          </p:nvPr>
        </p:nvSpPr>
        <p:spPr>
          <a:xfrm>
            <a:off x="1371600" y="1143000"/>
            <a:ext cx="4114800" cy="30861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Tree>
    <p:extLst>
      <p:ext uri="{BB962C8B-B14F-4D97-AF65-F5344CB8AC3E}">
        <p14:creationId xmlns:p14="http://schemas.microsoft.com/office/powerpoint/2010/main" val="384710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EBE7F0-886D-43D9-A0A0-D3917D4C5AEF}" type="slidenum">
              <a:rPr lang="zh-CN" altLang="en-US"/>
              <a:pPr/>
              <a:t>‹#›</a:t>
            </a:fld>
            <a:endParaRPr lang="en-US" altLang="zh-CN"/>
          </a:p>
        </p:txBody>
      </p:sp>
    </p:spTree>
    <p:extLst>
      <p:ext uri="{BB962C8B-B14F-4D97-AF65-F5344CB8AC3E}">
        <p14:creationId xmlns:p14="http://schemas.microsoft.com/office/powerpoint/2010/main" val="423753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52DEE7-14B5-4C52-A157-91EFF7260491}" type="slidenum">
              <a:rPr lang="zh-CN" altLang="en-US"/>
              <a:pPr/>
              <a:t>‹#›</a:t>
            </a:fld>
            <a:endParaRPr lang="en-US" altLang="zh-CN"/>
          </a:p>
        </p:txBody>
      </p:sp>
    </p:spTree>
    <p:extLst>
      <p:ext uri="{BB962C8B-B14F-4D97-AF65-F5344CB8AC3E}">
        <p14:creationId xmlns:p14="http://schemas.microsoft.com/office/powerpoint/2010/main" val="19951154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nchor="ctr"/>
          <a:lstStyle>
            <a:lvl1pPr algn="l">
              <a:buNone/>
              <a:defRPr sz="33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78EE0F0-10A7-4FD5-89B1-71ED5A6E38E1}" type="slidenum">
              <a:rPr lang="en-US" altLang="zh-CN" smtClean="0">
                <a:solidFill>
                  <a:srgbClr val="000000"/>
                </a:solidFill>
              </a:rPr>
              <a:pPr/>
              <a:t>‹#›</a:t>
            </a:fld>
            <a:endParaRPr lang="en-US" altLang="zh-CN">
              <a:solidFill>
                <a:srgbClr val="000000"/>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34585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Date Placeholder 11"/>
          <p:cNvSpPr>
            <a:spLocks noGrp="1"/>
          </p:cNvSpPr>
          <p:nvPr>
            <p:ph type="dt" sz="half" idx="10"/>
          </p:nvPr>
        </p:nvSpPr>
        <p:spPr>
          <a:xfrm>
            <a:off x="6248400" y="6248405"/>
            <a:ext cx="2667000" cy="365125"/>
          </a:xfrm>
        </p:spPr>
        <p:txBody>
          <a:bodyPr rtlCol="0"/>
          <a:lstStyle/>
          <a:p>
            <a:endParaRPr lang="en-US" altLang="zh-CN">
              <a:solidFill>
                <a:srgbClr val="000000"/>
              </a:solidFill>
            </a:endParaRPr>
          </a:p>
        </p:txBody>
      </p:sp>
      <p:sp>
        <p:nvSpPr>
          <p:cNvPr id="13" name="Slide Number Placeholder 12"/>
          <p:cNvSpPr>
            <a:spLocks noGrp="1"/>
          </p:cNvSpPr>
          <p:nvPr>
            <p:ph type="sldNum" sz="quarter" idx="11"/>
          </p:nvPr>
        </p:nvSpPr>
        <p:spPr>
          <a:xfrm>
            <a:off x="0" y="4667250"/>
            <a:ext cx="1447800" cy="663578"/>
          </a:xfrm>
        </p:spPr>
        <p:txBody>
          <a:bodyPr rtlCol="0"/>
          <a:lstStyle>
            <a:lvl1pPr>
              <a:defRPr sz="2100"/>
            </a:lvl1pPr>
          </a:lstStyle>
          <a:p>
            <a:fld id="{41A54D5B-A547-4AE7-BBA4-0CFDEC87650A}" type="slidenum">
              <a:rPr lang="en-US" altLang="zh-CN" smtClean="0">
                <a:solidFill>
                  <a:srgbClr val="000000"/>
                </a:solidFill>
              </a:rPr>
              <a:pPr/>
              <a:t>‹#›</a:t>
            </a:fld>
            <a:endParaRPr lang="en-US" altLang="zh-CN">
              <a:solidFill>
                <a:srgbClr val="000000"/>
              </a:solidFill>
            </a:endParaRPr>
          </a:p>
        </p:txBody>
      </p:sp>
      <p:sp>
        <p:nvSpPr>
          <p:cNvPr id="14" name="Footer Placeholder 13"/>
          <p:cNvSpPr>
            <a:spLocks noGrp="1"/>
          </p:cNvSpPr>
          <p:nvPr>
            <p:ph type="ftr" sz="quarter" idx="12"/>
          </p:nvPr>
        </p:nvSpPr>
        <p:spPr>
          <a:xfrm>
            <a:off x="1600200" y="6248211"/>
            <a:ext cx="4572000" cy="365125"/>
          </a:xfrm>
        </p:spPr>
        <p:txBody>
          <a:bodyPr rtlCol="0"/>
          <a:lstStyle/>
          <a:p>
            <a:endParaRPr lang="en-US" altLang="zh-CN">
              <a:solidFill>
                <a:srgbClr val="000000"/>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5117367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p>
            <a:fld id="{DAF426BE-51AD-4424-8CB1-8597F6BE0829}"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406604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5"/>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1"/>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7"/>
            <a:ext cx="2209800" cy="365125"/>
          </a:xfrm>
        </p:spPr>
        <p:txBody>
          <a:bodyPr/>
          <a:lstStyle/>
          <a:p>
            <a:endParaRPr lang="en-US" altLang="zh-CN">
              <a:solidFill>
                <a:srgbClr val="000000"/>
              </a:solidFill>
            </a:endParaRPr>
          </a:p>
        </p:txBody>
      </p:sp>
      <p:sp>
        <p:nvSpPr>
          <p:cNvPr id="5" name="Footer Placeholder 4"/>
          <p:cNvSpPr>
            <a:spLocks noGrp="1"/>
          </p:cNvSpPr>
          <p:nvPr>
            <p:ph type="ftr" sz="quarter" idx="11"/>
          </p:nvPr>
        </p:nvSpPr>
        <p:spPr>
          <a:xfrm>
            <a:off x="457203" y="6248212"/>
            <a:ext cx="5573483" cy="365125"/>
          </a:xfrm>
        </p:spPr>
        <p:txBody>
          <a:bodyPr/>
          <a:lstStyle/>
          <a:p>
            <a:endParaRPr lang="en-US" altLang="zh-CN">
              <a:solidFill>
                <a:srgbClr val="000000"/>
              </a:solidFill>
            </a:endParaRPr>
          </a:p>
        </p:txBody>
      </p:sp>
      <p:sp>
        <p:nvSpPr>
          <p:cNvPr id="7" name="Rectangle 6"/>
          <p:cNvSpPr/>
          <p:nvPr/>
        </p:nvSpPr>
        <p:spPr bwMode="white">
          <a:xfrm>
            <a:off x="6096319"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Rectangle 7"/>
          <p:cNvSpPr/>
          <p:nvPr/>
        </p:nvSpPr>
        <p:spPr>
          <a:xfrm>
            <a:off x="6142039"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p:nvSpPr>
        <p:spPr>
          <a:xfrm>
            <a:off x="6142039"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rot="5400000">
            <a:off x="5989639" y="144463"/>
            <a:ext cx="533400" cy="244476"/>
          </a:xfrm>
        </p:spPr>
        <p:txBody>
          <a:bodyPr/>
          <a:lstStyle/>
          <a:p>
            <a:fld id="{454096FC-D7FF-49D6-BF75-70015ADA5E44}"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83274281"/>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C0729B1-537E-42C6-9D78-F349C888703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952689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1"/>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1"/>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93"/>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93"/>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245225"/>
            <a:ext cx="2133600" cy="476250"/>
          </a:xfrm>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fld id="{DE99FC40-D22C-4F5C-8FC7-583B130B7FC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6280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4CB824-00ED-403E-B43A-9A6CE58E7C87}" type="slidenum">
              <a:rPr lang="zh-CN" altLang="en-US"/>
              <a:pPr/>
              <a:t>‹#›</a:t>
            </a:fld>
            <a:endParaRPr lang="en-US" altLang="zh-CN"/>
          </a:p>
        </p:txBody>
      </p:sp>
    </p:spTree>
    <p:extLst>
      <p:ext uri="{BB962C8B-B14F-4D97-AF65-F5344CB8AC3E}">
        <p14:creationId xmlns:p14="http://schemas.microsoft.com/office/powerpoint/2010/main" val="40177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0235D49E-C167-401E-9FCC-6AB96D553AF3}" type="slidenum">
              <a:rPr lang="zh-CN" altLang="en-US"/>
              <a:pPr/>
              <a:t>‹#›</a:t>
            </a:fld>
            <a:endParaRPr lang="en-US" altLang="zh-CN"/>
          </a:p>
        </p:txBody>
      </p:sp>
    </p:spTree>
    <p:extLst>
      <p:ext uri="{BB962C8B-B14F-4D97-AF65-F5344CB8AC3E}">
        <p14:creationId xmlns:p14="http://schemas.microsoft.com/office/powerpoint/2010/main" val="4198021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E0D5682-0DED-4967-8AC1-BF028C2EEF23}" type="slidenum">
              <a:rPr lang="zh-CN" altLang="en-US"/>
              <a:pPr/>
              <a:t>‹#›</a:t>
            </a:fld>
            <a:endParaRPr lang="en-US" altLang="zh-CN"/>
          </a:p>
        </p:txBody>
      </p:sp>
    </p:spTree>
    <p:extLst>
      <p:ext uri="{BB962C8B-B14F-4D97-AF65-F5344CB8AC3E}">
        <p14:creationId xmlns:p14="http://schemas.microsoft.com/office/powerpoint/2010/main" val="3054070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3DB643A-25E3-4463-9241-A7D893EFC533}" type="slidenum">
              <a:rPr lang="zh-CN" altLang="en-US"/>
              <a:pPr/>
              <a:t>‹#›</a:t>
            </a:fld>
            <a:endParaRPr lang="en-US" altLang="zh-CN"/>
          </a:p>
        </p:txBody>
      </p:sp>
    </p:spTree>
    <p:extLst>
      <p:ext uri="{BB962C8B-B14F-4D97-AF65-F5344CB8AC3E}">
        <p14:creationId xmlns:p14="http://schemas.microsoft.com/office/powerpoint/2010/main" val="2446429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0F0B6F0-F227-4691-B3AD-829EBCBC8C91}"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542704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A3DDBF7-F3C7-47F9-9940-60B59938E40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542929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2FDEE1-8E66-433A-AEDF-B51FBBE1B35B}"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744022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31C2C7A-0CD3-4076-963F-FEA879EAF5AB}"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348332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B65A202-538D-4F39-A085-8B9F690C069E}"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78695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3DF9D3-0FD7-4A7C-BC13-12F216817FB7}" type="slidenum">
              <a:rPr lang="zh-CN" altLang="en-US"/>
              <a:pPr/>
              <a:t>‹#›</a:t>
            </a:fld>
            <a:endParaRPr lang="en-US" altLang="zh-CN"/>
          </a:p>
        </p:txBody>
      </p:sp>
    </p:spTree>
    <p:extLst>
      <p:ext uri="{BB962C8B-B14F-4D97-AF65-F5344CB8AC3E}">
        <p14:creationId xmlns:p14="http://schemas.microsoft.com/office/powerpoint/2010/main" val="1026474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24D891B-2E7A-4FE9-8936-A4F76E5EBEAF}"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750483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5115B84D-3319-4C12-8CA9-2B8A1E3B111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84199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C52C9F4-049B-4B7A-BB5D-452D31874977}"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692098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4E4F985-FF61-4F8F-BFEB-171FD73FEB4D}"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13960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453B3B0-77DC-4B44-B1D6-48BC3003EF70}"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142004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3DFD2E3-1388-4ED9-91F0-3BEEED8D9051}"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75754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5B55DC5-2127-46CB-87D0-0D2E43F1EB4B}"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153057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6EA1B672-C3C0-44E7-A462-9D628C1FA50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89016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63CF4CC9-B5C3-462F-AF82-6F4D655156B0}"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157288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92"/>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92"/>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245225"/>
            <a:ext cx="2133600" cy="476250"/>
          </a:xfrm>
        </p:spPr>
        <p:txBody>
          <a:bodyPr/>
          <a:lstStyle>
            <a:lvl1pPr>
              <a:defRPr/>
            </a:lvl1pPr>
          </a:lstStyle>
          <a:p>
            <a:endParaRPr lang="en-US" altLang="zh-CN">
              <a:solidFill>
                <a:srgbClr val="FFFFFF"/>
              </a:solidFill>
            </a:endParaRPr>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endParaRPr lang="en-US" altLang="zh-CN">
              <a:solidFill>
                <a:srgbClr val="FFFFFF"/>
              </a:solidFill>
            </a:endParaRPr>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fld id="{F54DB7CC-FEC3-4743-B5FC-5AD9C52BB83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8324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4917A3-0038-499B-B6E2-C044012C4EAD}" type="slidenum">
              <a:rPr lang="zh-CN" altLang="en-US"/>
              <a:pPr/>
              <a:t>‹#›</a:t>
            </a:fld>
            <a:endParaRPr lang="en-US" altLang="zh-CN"/>
          </a:p>
        </p:txBody>
      </p:sp>
    </p:spTree>
    <p:extLst>
      <p:ext uri="{BB962C8B-B14F-4D97-AF65-F5344CB8AC3E}">
        <p14:creationId xmlns:p14="http://schemas.microsoft.com/office/powerpoint/2010/main" val="2679413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endParaRPr lang="en-US" altLang="zh-CN">
              <a:solidFill>
                <a:srgbClr val="000000"/>
              </a:solidFill>
            </a:endParaRPr>
          </a:p>
        </p:txBody>
      </p:sp>
      <p:sp>
        <p:nvSpPr>
          <p:cNvPr id="17" name="Footer Placeholder 16"/>
          <p:cNvSpPr>
            <a:spLocks noGrp="1"/>
          </p:cNvSpPr>
          <p:nvPr>
            <p:ph type="ftr" sz="quarter" idx="11"/>
          </p:nvPr>
        </p:nvSpPr>
        <p:spPr>
          <a:xfrm>
            <a:off x="2085393" y="236542"/>
            <a:ext cx="5867400" cy="365125"/>
          </a:xfrm>
        </p:spPr>
        <p:txBody>
          <a:bodyPr/>
          <a:lstStyle>
            <a:lvl1pPr algn="r">
              <a:defRPr>
                <a:solidFill>
                  <a:schemeClr val="tx2"/>
                </a:solidFill>
              </a:defRPr>
            </a:lvl1pPr>
          </a:lstStyle>
          <a:p>
            <a:endParaRPr lang="en-US" altLang="zh-CN">
              <a:solidFill>
                <a:srgbClr val="000000"/>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0C6E1EC-6064-4BB6-A2AF-FC6FC581C04E}"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2038887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4453E3A-04E6-41D6-ACEA-5401C536914F}" type="slidenum">
              <a:rPr lang="en-US" altLang="zh-CN" smtClean="0">
                <a:solidFill>
                  <a:srgbClr val="000000"/>
                </a:solidFill>
              </a:rPr>
              <a:pPr/>
              <a:t>‹#›</a:t>
            </a:fld>
            <a:endParaRPr lang="en-US" altLang="zh-CN">
              <a:solidFill>
                <a:srgbClr val="000000"/>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135483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ltLang="zh-CN">
              <a:solidFill>
                <a:srgbClr val="000000"/>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1F754051-1E1B-4974-822F-7588FDFB484C}" type="slidenum">
              <a:rPr lang="en-US" altLang="zh-CN" smtClean="0">
                <a:solidFill>
                  <a:srgbClr val="000000"/>
                </a:solidFill>
              </a:rPr>
              <a:pPr/>
              <a:t>‹#›</a:t>
            </a:fld>
            <a:endParaRPr lang="en-US" altLang="zh-CN">
              <a:solidFill>
                <a:srgbClr val="000000"/>
              </a:solidFill>
            </a:endParaRPr>
          </a:p>
        </p:txBody>
      </p:sp>
      <p:sp>
        <p:nvSpPr>
          <p:cNvPr id="14" name="Footer Placeholder 13"/>
          <p:cNvSpPr>
            <a:spLocks noGrp="1"/>
          </p:cNvSpPr>
          <p:nvPr>
            <p:ph type="ftr" sz="quarter" idx="12"/>
          </p:nvPr>
        </p:nvSpPr>
        <p:spPr/>
        <p:txBody>
          <a:bodyPr/>
          <a:lstStyle/>
          <a:p>
            <a:endParaRPr lang="en-US" altLang="zh-CN">
              <a:solidFill>
                <a:srgbClr val="000000"/>
              </a:solidFill>
            </a:endParaRPr>
          </a:p>
        </p:txBody>
      </p:sp>
    </p:spTree>
    <p:extLst>
      <p:ext uri="{BB962C8B-B14F-4D97-AF65-F5344CB8AC3E}">
        <p14:creationId xmlns:p14="http://schemas.microsoft.com/office/powerpoint/2010/main" val="145534528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ltLang="zh-CN">
              <a:solidFill>
                <a:srgbClr val="000000"/>
              </a:solidFill>
            </a:endParaRPr>
          </a:p>
        </p:txBody>
      </p:sp>
      <p:sp>
        <p:nvSpPr>
          <p:cNvPr id="10" name="Slide Number Placeholder 9"/>
          <p:cNvSpPr>
            <a:spLocks noGrp="1"/>
          </p:cNvSpPr>
          <p:nvPr>
            <p:ph type="sldNum" sz="quarter" idx="16"/>
          </p:nvPr>
        </p:nvSpPr>
        <p:spPr/>
        <p:txBody>
          <a:bodyPr rtlCol="0"/>
          <a:lstStyle/>
          <a:p>
            <a:fld id="{BFFA5D77-3F55-4F55-B4AB-EEE1FE80B1EC}" type="slidenum">
              <a:rPr lang="en-US" altLang="zh-CN" smtClean="0">
                <a:solidFill>
                  <a:srgbClr val="000000"/>
                </a:solidFill>
              </a:rPr>
              <a:pPr/>
              <a:t>‹#›</a:t>
            </a:fld>
            <a:endParaRPr lang="en-US" altLang="zh-CN">
              <a:solidFill>
                <a:srgbClr val="000000"/>
              </a:solidFill>
            </a:endParaRPr>
          </a:p>
        </p:txBody>
      </p:sp>
      <p:sp>
        <p:nvSpPr>
          <p:cNvPr id="12" name="Footer Placeholder 11"/>
          <p:cNvSpPr>
            <a:spLocks noGrp="1"/>
          </p:cNvSpPr>
          <p:nvPr>
            <p:ph type="ftr" sz="quarter" idx="17"/>
          </p:nvPr>
        </p:nvSpPr>
        <p:spPr/>
        <p:txBody>
          <a:bodyPr rtlCol="0"/>
          <a:lstStyle/>
          <a:p>
            <a:endParaRPr lang="en-US" altLang="zh-CN">
              <a:solidFill>
                <a:srgbClr val="000000"/>
              </a:solidFill>
            </a:endParaRPr>
          </a:p>
        </p:txBody>
      </p:sp>
    </p:spTree>
    <p:extLst>
      <p:ext uri="{BB962C8B-B14F-4D97-AF65-F5344CB8AC3E}">
        <p14:creationId xmlns:p14="http://schemas.microsoft.com/office/powerpoint/2010/main" val="3333297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ltLang="zh-CN">
              <a:solidFill>
                <a:srgbClr val="000000"/>
              </a:solidFill>
            </a:endParaRPr>
          </a:p>
        </p:txBody>
      </p:sp>
      <p:sp>
        <p:nvSpPr>
          <p:cNvPr id="12" name="Slide Number Placeholder 11"/>
          <p:cNvSpPr>
            <a:spLocks noGrp="1"/>
          </p:cNvSpPr>
          <p:nvPr>
            <p:ph type="sldNum" sz="quarter" idx="16"/>
          </p:nvPr>
        </p:nvSpPr>
        <p:spPr/>
        <p:txBody>
          <a:bodyPr rtlCol="0"/>
          <a:lstStyle/>
          <a:p>
            <a:fld id="{9FF6B9D9-4B2E-42D9-94AF-561FA1A4840A}" type="slidenum">
              <a:rPr lang="en-US" altLang="zh-CN" smtClean="0">
                <a:solidFill>
                  <a:srgbClr val="000000"/>
                </a:solidFill>
              </a:rPr>
              <a:pPr/>
              <a:t>‹#›</a:t>
            </a:fld>
            <a:endParaRPr lang="en-US" altLang="zh-CN">
              <a:solidFill>
                <a:srgbClr val="000000"/>
              </a:solidFill>
            </a:endParaRPr>
          </a:p>
        </p:txBody>
      </p:sp>
      <p:sp>
        <p:nvSpPr>
          <p:cNvPr id="14" name="Footer Placeholder 13"/>
          <p:cNvSpPr>
            <a:spLocks noGrp="1"/>
          </p:cNvSpPr>
          <p:nvPr>
            <p:ph type="ftr" sz="quarter" idx="17"/>
          </p:nvPr>
        </p:nvSpPr>
        <p:spPr/>
        <p:txBody>
          <a:bodyPr rtlCol="0"/>
          <a:lstStyle/>
          <a:p>
            <a:endParaRPr lang="en-US" altLang="zh-CN">
              <a:solidFill>
                <a:srgbClr val="000000"/>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66713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ltLang="zh-CN">
              <a:solidFill>
                <a:srgbClr val="000000"/>
              </a:solidFill>
            </a:endParaRPr>
          </a:p>
        </p:txBody>
      </p:sp>
      <p:sp>
        <p:nvSpPr>
          <p:cNvPr id="4" name="Footer Placeholder 3"/>
          <p:cNvSpPr>
            <a:spLocks noGrp="1"/>
          </p:cNvSpPr>
          <p:nvPr>
            <p:ph type="ftr" sz="quarter" idx="11"/>
          </p:nvPr>
        </p:nvSpPr>
        <p:spPr/>
        <p:txBody>
          <a:bodyPr/>
          <a:lstStyle/>
          <a:p>
            <a:endParaRPr lang="en-US" altLang="zh-CN">
              <a:solidFill>
                <a:srgbClr val="000000"/>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0E0113F-AA32-410A-A0EF-D2A95FEA2BB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79399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p>
            <a:endParaRPr lang="en-US" altLang="zh-CN">
              <a:solidFill>
                <a:srgbClr val="000000"/>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C50C471-E3F8-4038-858D-3CB4CD53C0B6}"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55244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33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78EE0F0-10A7-4FD5-89B1-71ED5A6E38E1}" type="slidenum">
              <a:rPr lang="en-US" altLang="zh-CN" smtClean="0">
                <a:solidFill>
                  <a:srgbClr val="000000"/>
                </a:solidFill>
              </a:rPr>
              <a:pPr/>
              <a:t>‹#›</a:t>
            </a:fld>
            <a:endParaRPr lang="en-US" altLang="zh-CN">
              <a:solidFill>
                <a:srgbClr val="000000"/>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30188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Date Placeholder 11"/>
          <p:cNvSpPr>
            <a:spLocks noGrp="1"/>
          </p:cNvSpPr>
          <p:nvPr>
            <p:ph type="dt" sz="half" idx="10"/>
          </p:nvPr>
        </p:nvSpPr>
        <p:spPr>
          <a:xfrm>
            <a:off x="6248400" y="6248404"/>
            <a:ext cx="2667000" cy="365125"/>
          </a:xfrm>
        </p:spPr>
        <p:txBody>
          <a:bodyPr rtlCol="0"/>
          <a:lstStyle/>
          <a:p>
            <a:endParaRPr lang="en-US" altLang="zh-CN">
              <a:solidFill>
                <a:srgbClr val="000000"/>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100"/>
            </a:lvl1pPr>
          </a:lstStyle>
          <a:p>
            <a:fld id="{41A54D5B-A547-4AE7-BBA4-0CFDEC87650A}" type="slidenum">
              <a:rPr lang="en-US" altLang="zh-CN" smtClean="0">
                <a:solidFill>
                  <a:srgbClr val="000000"/>
                </a:solidFill>
              </a:rPr>
              <a:pPr/>
              <a:t>‹#›</a:t>
            </a:fld>
            <a:endParaRPr lang="en-US" altLang="zh-CN">
              <a:solidFill>
                <a:srgbClr val="000000"/>
              </a:solidFill>
            </a:endParaRPr>
          </a:p>
        </p:txBody>
      </p:sp>
      <p:sp>
        <p:nvSpPr>
          <p:cNvPr id="14" name="Footer Placeholder 13"/>
          <p:cNvSpPr>
            <a:spLocks noGrp="1"/>
          </p:cNvSpPr>
          <p:nvPr>
            <p:ph type="ftr" sz="quarter" idx="12"/>
          </p:nvPr>
        </p:nvSpPr>
        <p:spPr>
          <a:xfrm>
            <a:off x="1600200" y="6248210"/>
            <a:ext cx="4572000" cy="365125"/>
          </a:xfrm>
        </p:spPr>
        <p:txBody>
          <a:bodyPr rtlCol="0"/>
          <a:lstStyle/>
          <a:p>
            <a:endParaRPr lang="en-US" altLang="zh-CN">
              <a:solidFill>
                <a:srgbClr val="000000"/>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en-US" smtClean="0"/>
              <a:t>Click icon to add picture</a:t>
            </a:r>
            <a:endParaRPr kumimoji="0" lang="en-US" dirty="0"/>
          </a:p>
        </p:txBody>
      </p:sp>
    </p:spTree>
    <p:extLst>
      <p:ext uri="{BB962C8B-B14F-4D97-AF65-F5344CB8AC3E}">
        <p14:creationId xmlns:p14="http://schemas.microsoft.com/office/powerpoint/2010/main" val="309594388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p>
            <a:fld id="{DAF426BE-51AD-4424-8CB1-8597F6BE0829}"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705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DE9211E-BBF9-43A9-ABA6-9A09F82799FC}" type="slidenum">
              <a:rPr lang="zh-CN" altLang="en-US"/>
              <a:pPr/>
              <a:t>‹#›</a:t>
            </a:fld>
            <a:endParaRPr lang="en-US" altLang="zh-CN"/>
          </a:p>
        </p:txBody>
      </p:sp>
    </p:spTree>
    <p:extLst>
      <p:ext uri="{BB962C8B-B14F-4D97-AF65-F5344CB8AC3E}">
        <p14:creationId xmlns:p14="http://schemas.microsoft.com/office/powerpoint/2010/main" val="230782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4"/>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6"/>
            <a:ext cx="2209800" cy="365125"/>
          </a:xfrm>
        </p:spPr>
        <p:txBody>
          <a:bodyPr/>
          <a:lstStyle/>
          <a:p>
            <a:endParaRPr lang="en-US" altLang="zh-CN">
              <a:solidFill>
                <a:srgbClr val="000000"/>
              </a:solidFill>
            </a:endParaRPr>
          </a:p>
        </p:txBody>
      </p:sp>
      <p:sp>
        <p:nvSpPr>
          <p:cNvPr id="5" name="Footer Placeholder 4"/>
          <p:cNvSpPr>
            <a:spLocks noGrp="1"/>
          </p:cNvSpPr>
          <p:nvPr>
            <p:ph type="ftr" sz="quarter" idx="11"/>
          </p:nvPr>
        </p:nvSpPr>
        <p:spPr>
          <a:xfrm>
            <a:off x="457203" y="6248211"/>
            <a:ext cx="5573483" cy="365125"/>
          </a:xfrm>
        </p:spPr>
        <p:txBody>
          <a:bodyPr/>
          <a:lstStyle/>
          <a:p>
            <a:endParaRPr lang="en-US" altLang="zh-CN">
              <a:solidFill>
                <a:srgbClr val="000000"/>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454096FC-D7FF-49D6-BF75-70015ADA5E44}"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8987256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C0729B1-537E-42C6-9D78-F349C888703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59350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92"/>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92"/>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245225"/>
            <a:ext cx="2133600" cy="476250"/>
          </a:xfrm>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fld id="{DE99FC40-D22C-4F5C-8FC7-583B130B7FC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76285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5AB93A-9B43-4DA9-A5E6-E598F1E45955}" type="datetimeFigureOut">
              <a:rPr lang="en-US" smtClean="0"/>
              <a:t>7/21/2018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450319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5AB93A-9B43-4DA9-A5E6-E598F1E45955}" type="datetimeFigureOut">
              <a:rPr lang="en-US" smtClean="0"/>
              <a:t>7/21/2018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3382217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5AB93A-9B43-4DA9-A5E6-E598F1E45955}" type="datetimeFigureOut">
              <a:rPr lang="en-US" smtClean="0"/>
              <a:t>7/21/2018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2034340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5AB93A-9B43-4DA9-A5E6-E598F1E45955}" type="datetimeFigureOut">
              <a:rPr lang="en-US" smtClean="0"/>
              <a:t>7/21/2018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1390867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5AB93A-9B43-4DA9-A5E6-E598F1E45955}" type="datetimeFigureOut">
              <a:rPr lang="en-US" smtClean="0"/>
              <a:t>7/21/2018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1654492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5AB93A-9B43-4DA9-A5E6-E598F1E45955}" type="datetimeFigureOut">
              <a:rPr lang="en-US" smtClean="0"/>
              <a:t>7/21/2018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3626814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AB93A-9B43-4DA9-A5E6-E598F1E45955}" type="datetimeFigureOut">
              <a:rPr lang="en-US" smtClean="0"/>
              <a:t>7/21/2018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35998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42A1962-CC70-4090-8A08-ECE60C99AB88}" type="slidenum">
              <a:rPr lang="zh-CN" altLang="en-US"/>
              <a:pPr/>
              <a:t>‹#›</a:t>
            </a:fld>
            <a:endParaRPr lang="en-US" altLang="zh-CN"/>
          </a:p>
        </p:txBody>
      </p:sp>
    </p:spTree>
    <p:extLst>
      <p:ext uri="{BB962C8B-B14F-4D97-AF65-F5344CB8AC3E}">
        <p14:creationId xmlns:p14="http://schemas.microsoft.com/office/powerpoint/2010/main" val="3059065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5AB93A-9B43-4DA9-A5E6-E598F1E45955}" type="datetimeFigureOut">
              <a:rPr lang="en-US" smtClean="0"/>
              <a:t>7/21/2018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2944702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5AB93A-9B43-4DA9-A5E6-E598F1E45955}" type="datetimeFigureOut">
              <a:rPr lang="en-US" smtClean="0"/>
              <a:t>7/21/2018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1581111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5AB93A-9B43-4DA9-A5E6-E598F1E45955}" type="datetimeFigureOut">
              <a:rPr lang="en-US" smtClean="0"/>
              <a:t>7/21/2018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734365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5AB93A-9B43-4DA9-A5E6-E598F1E45955}" type="datetimeFigureOut">
              <a:rPr lang="en-US" smtClean="0"/>
              <a:t>7/21/2018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AD90-D88F-4E92-898F-CA57ACEC49BE}" type="slidenum">
              <a:rPr lang="en-US" smtClean="0"/>
              <a:t>‹#›</a:t>
            </a:fld>
            <a:endParaRPr lang="en-US"/>
          </a:p>
        </p:txBody>
      </p:sp>
    </p:spTree>
    <p:extLst>
      <p:ext uri="{BB962C8B-B14F-4D97-AF65-F5344CB8AC3E}">
        <p14:creationId xmlns:p14="http://schemas.microsoft.com/office/powerpoint/2010/main" val="38747976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8"/>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5206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6628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6"/>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6205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892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2"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2"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1892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380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CFD0EF-6AEE-48B6-B06A-801D58AAD1CB}" type="slidenum">
              <a:rPr lang="zh-CN" altLang="en-US"/>
              <a:pPr/>
              <a:t>‹#›</a:t>
            </a:fld>
            <a:endParaRPr lang="en-US" altLang="zh-CN"/>
          </a:p>
        </p:txBody>
      </p:sp>
    </p:spTree>
    <p:extLst>
      <p:ext uri="{BB962C8B-B14F-4D97-AF65-F5344CB8AC3E}">
        <p14:creationId xmlns:p14="http://schemas.microsoft.com/office/powerpoint/2010/main" val="3063719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2352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73053"/>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0659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9"/>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606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3659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1"/>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3635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40"/>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endParaRPr lang="en-US" altLang="zh-CN">
              <a:solidFill>
                <a:prstClr val="black">
                  <a:tint val="75000"/>
                </a:prstClr>
              </a:solidFill>
            </a:endParaRPr>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endParaRPr lang="en-US" altLang="zh-CN">
              <a:solidFill>
                <a:prstClr val="black">
                  <a:tint val="75000"/>
                </a:prstClr>
              </a:solidFill>
            </a:endParaRPr>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fld id="{374F02B2-0FFB-4A04-A581-D316F0337217}" type="slidenum">
              <a:rPr lang="en-US" altLang="zh-CN">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16434539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26DFC5-2251-41D7-94D7-58EA3C3308FC}" type="slidenum">
              <a:rPr lang="en-US" altLang="zh-CN"/>
              <a:pPr/>
              <a:t>‹#›</a:t>
            </a:fld>
            <a:endParaRPr lang="en-US" altLang="zh-CN"/>
          </a:p>
        </p:txBody>
      </p:sp>
    </p:spTree>
    <p:extLst>
      <p:ext uri="{BB962C8B-B14F-4D97-AF65-F5344CB8AC3E}">
        <p14:creationId xmlns:p14="http://schemas.microsoft.com/office/powerpoint/2010/main" val="2219291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FB585-EC1E-4956-95F8-AD5A01E3C7E0}" type="slidenum">
              <a:rPr lang="en-US" altLang="zh-CN"/>
              <a:pPr/>
              <a:t>‹#›</a:t>
            </a:fld>
            <a:endParaRPr lang="en-US" altLang="zh-CN"/>
          </a:p>
        </p:txBody>
      </p:sp>
    </p:spTree>
    <p:extLst>
      <p:ext uri="{BB962C8B-B14F-4D97-AF65-F5344CB8AC3E}">
        <p14:creationId xmlns:p14="http://schemas.microsoft.com/office/powerpoint/2010/main" val="153973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127C86-B9D8-4962-BAB5-525D8DA48215}" type="slidenum">
              <a:rPr lang="en-US" altLang="zh-CN"/>
              <a:pPr/>
              <a:t>‹#›</a:t>
            </a:fld>
            <a:endParaRPr lang="en-US" altLang="zh-CN"/>
          </a:p>
        </p:txBody>
      </p:sp>
    </p:spTree>
    <p:extLst>
      <p:ext uri="{BB962C8B-B14F-4D97-AF65-F5344CB8AC3E}">
        <p14:creationId xmlns:p14="http://schemas.microsoft.com/office/powerpoint/2010/main" val="2140475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937D75-00ED-4E0D-A267-8193E610015A}" type="slidenum">
              <a:rPr lang="en-US" altLang="zh-CN"/>
              <a:pPr/>
              <a:t>‹#›</a:t>
            </a:fld>
            <a:endParaRPr lang="en-US" altLang="zh-CN"/>
          </a:p>
        </p:txBody>
      </p:sp>
    </p:spTree>
    <p:extLst>
      <p:ext uri="{BB962C8B-B14F-4D97-AF65-F5344CB8AC3E}">
        <p14:creationId xmlns:p14="http://schemas.microsoft.com/office/powerpoint/2010/main" val="368837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9330581-CD15-45E4-B5D8-1D4F29594D8A}" type="slidenum">
              <a:rPr lang="zh-CN" altLang="en-US"/>
              <a:pPr/>
              <a:t>‹#›</a:t>
            </a:fld>
            <a:endParaRPr lang="en-US" altLang="zh-CN"/>
          </a:p>
        </p:txBody>
      </p:sp>
    </p:spTree>
    <p:extLst>
      <p:ext uri="{BB962C8B-B14F-4D97-AF65-F5344CB8AC3E}">
        <p14:creationId xmlns:p14="http://schemas.microsoft.com/office/powerpoint/2010/main" val="38589340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2926586-38F5-475F-9299-70DE6828C5B2}" type="slidenum">
              <a:rPr lang="en-US" altLang="zh-CN"/>
              <a:pPr/>
              <a:t>‹#›</a:t>
            </a:fld>
            <a:endParaRPr lang="en-US" altLang="zh-CN"/>
          </a:p>
        </p:txBody>
      </p:sp>
    </p:spTree>
    <p:extLst>
      <p:ext uri="{BB962C8B-B14F-4D97-AF65-F5344CB8AC3E}">
        <p14:creationId xmlns:p14="http://schemas.microsoft.com/office/powerpoint/2010/main" val="2512738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3069846-D584-4D10-B567-47B7A4BB5824}" type="slidenum">
              <a:rPr lang="en-US" altLang="zh-CN"/>
              <a:pPr/>
              <a:t>‹#›</a:t>
            </a:fld>
            <a:endParaRPr lang="en-US" altLang="zh-CN"/>
          </a:p>
        </p:txBody>
      </p:sp>
    </p:spTree>
    <p:extLst>
      <p:ext uri="{BB962C8B-B14F-4D97-AF65-F5344CB8AC3E}">
        <p14:creationId xmlns:p14="http://schemas.microsoft.com/office/powerpoint/2010/main" val="16163406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DD4B27C-08C7-4B5B-AEF2-8CDE38DC25F3}" type="slidenum">
              <a:rPr lang="en-US" altLang="zh-CN"/>
              <a:pPr/>
              <a:t>‹#›</a:t>
            </a:fld>
            <a:endParaRPr lang="en-US" altLang="zh-CN"/>
          </a:p>
        </p:txBody>
      </p:sp>
    </p:spTree>
    <p:extLst>
      <p:ext uri="{BB962C8B-B14F-4D97-AF65-F5344CB8AC3E}">
        <p14:creationId xmlns:p14="http://schemas.microsoft.com/office/powerpoint/2010/main" val="3091854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894118E-9ACE-4AF2-88DD-A5D8BAA7EE0E}" type="slidenum">
              <a:rPr lang="en-US" altLang="zh-CN"/>
              <a:pPr/>
              <a:t>‹#›</a:t>
            </a:fld>
            <a:endParaRPr lang="en-US" altLang="zh-CN"/>
          </a:p>
        </p:txBody>
      </p:sp>
    </p:spTree>
    <p:extLst>
      <p:ext uri="{BB962C8B-B14F-4D97-AF65-F5344CB8AC3E}">
        <p14:creationId xmlns:p14="http://schemas.microsoft.com/office/powerpoint/2010/main" val="3268746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8EDA67-11A4-427F-AC8A-C66E80EAA38F}" type="slidenum">
              <a:rPr lang="en-US" altLang="zh-CN"/>
              <a:pPr/>
              <a:t>‹#›</a:t>
            </a:fld>
            <a:endParaRPr lang="en-US" altLang="zh-CN"/>
          </a:p>
        </p:txBody>
      </p:sp>
    </p:spTree>
    <p:extLst>
      <p:ext uri="{BB962C8B-B14F-4D97-AF65-F5344CB8AC3E}">
        <p14:creationId xmlns:p14="http://schemas.microsoft.com/office/powerpoint/2010/main" val="1383801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6944CD-7FE8-4C20-8204-AC89DB36999F}" type="slidenum">
              <a:rPr lang="en-US" altLang="zh-CN"/>
              <a:pPr/>
              <a:t>‹#›</a:t>
            </a:fld>
            <a:endParaRPr lang="en-US" altLang="zh-CN"/>
          </a:p>
        </p:txBody>
      </p:sp>
    </p:spTree>
    <p:extLst>
      <p:ext uri="{BB962C8B-B14F-4D97-AF65-F5344CB8AC3E}">
        <p14:creationId xmlns:p14="http://schemas.microsoft.com/office/powerpoint/2010/main" val="33622658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DA4800-80D6-4384-A227-5F2CDD5047D9}" type="slidenum">
              <a:rPr lang="en-US" altLang="zh-CN"/>
              <a:pPr/>
              <a:t>‹#›</a:t>
            </a:fld>
            <a:endParaRPr lang="en-US" altLang="zh-CN"/>
          </a:p>
        </p:txBody>
      </p:sp>
    </p:spTree>
    <p:extLst>
      <p:ext uri="{BB962C8B-B14F-4D97-AF65-F5344CB8AC3E}">
        <p14:creationId xmlns:p14="http://schemas.microsoft.com/office/powerpoint/2010/main" val="1556098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B3D0CC56-E9CA-452D-A0CA-1775A6542BF7}" type="slidenum">
              <a:rPr lang="en-US" altLang="zh-CN"/>
              <a:pPr/>
              <a:t>‹#›</a:t>
            </a:fld>
            <a:endParaRPr lang="en-US" altLang="zh-CN"/>
          </a:p>
        </p:txBody>
      </p:sp>
    </p:spTree>
    <p:extLst>
      <p:ext uri="{BB962C8B-B14F-4D97-AF65-F5344CB8AC3E}">
        <p14:creationId xmlns:p14="http://schemas.microsoft.com/office/powerpoint/2010/main" val="2501421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E271E68-D7D5-4A68-9DE9-C8DB9F8AFBC2}" type="slidenum">
              <a:rPr lang="en-US" altLang="zh-CN"/>
              <a:pPr/>
              <a:t>‹#›</a:t>
            </a:fld>
            <a:endParaRPr lang="en-US" altLang="zh-CN"/>
          </a:p>
        </p:txBody>
      </p:sp>
    </p:spTree>
    <p:extLst>
      <p:ext uri="{BB962C8B-B14F-4D97-AF65-F5344CB8AC3E}">
        <p14:creationId xmlns:p14="http://schemas.microsoft.com/office/powerpoint/2010/main" val="4096725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8D43A9E-D1B2-4371-AB28-08FB0F862F95}" type="slidenum">
              <a:rPr lang="en-US" altLang="zh-CN"/>
              <a:pPr/>
              <a:t>‹#›</a:t>
            </a:fld>
            <a:endParaRPr lang="en-US" altLang="zh-CN"/>
          </a:p>
        </p:txBody>
      </p:sp>
    </p:spTree>
    <p:extLst>
      <p:ext uri="{BB962C8B-B14F-4D97-AF65-F5344CB8AC3E}">
        <p14:creationId xmlns:p14="http://schemas.microsoft.com/office/powerpoint/2010/main" val="349387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F899B98-C807-4859-8009-3EDEE2FDBDFF}" type="slidenum">
              <a:rPr lang="zh-CN" altLang="en-US"/>
              <a:pPr/>
              <a:t>‹#›</a:t>
            </a:fld>
            <a:endParaRPr lang="en-US" altLang="zh-CN"/>
          </a:p>
        </p:txBody>
      </p:sp>
    </p:spTree>
    <p:extLst>
      <p:ext uri="{BB962C8B-B14F-4D97-AF65-F5344CB8AC3E}">
        <p14:creationId xmlns:p14="http://schemas.microsoft.com/office/powerpoint/2010/main" val="3802119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01F35E-9CF2-4711-820B-9BFD7FFB80CF}" type="slidenum">
              <a:rPr lang="en-US" altLang="en-US"/>
              <a:pPr/>
              <a:t>‹#›</a:t>
            </a:fld>
            <a:endParaRPr lang="en-US" altLang="en-US"/>
          </a:p>
        </p:txBody>
      </p:sp>
    </p:spTree>
    <p:extLst>
      <p:ext uri="{BB962C8B-B14F-4D97-AF65-F5344CB8AC3E}">
        <p14:creationId xmlns:p14="http://schemas.microsoft.com/office/powerpoint/2010/main" val="8913831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E4D352-AF7D-4918-B6B2-3AAA10616401}" type="slidenum">
              <a:rPr lang="en-US" altLang="en-US"/>
              <a:pPr/>
              <a:t>‹#›</a:t>
            </a:fld>
            <a:endParaRPr lang="en-US" altLang="en-US"/>
          </a:p>
        </p:txBody>
      </p:sp>
    </p:spTree>
    <p:extLst>
      <p:ext uri="{BB962C8B-B14F-4D97-AF65-F5344CB8AC3E}">
        <p14:creationId xmlns:p14="http://schemas.microsoft.com/office/powerpoint/2010/main" val="1489354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B7A138D-C195-4178-9310-4EDAE75277BF}" type="slidenum">
              <a:rPr lang="en-US" altLang="en-US"/>
              <a:pPr/>
              <a:t>‹#›</a:t>
            </a:fld>
            <a:endParaRPr lang="en-US" altLang="en-US"/>
          </a:p>
        </p:txBody>
      </p:sp>
    </p:spTree>
    <p:extLst>
      <p:ext uri="{BB962C8B-B14F-4D97-AF65-F5344CB8AC3E}">
        <p14:creationId xmlns:p14="http://schemas.microsoft.com/office/powerpoint/2010/main" val="315426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DCF8061-6B3C-4D5D-B41F-5F1F08718B57}" type="slidenum">
              <a:rPr lang="en-US" altLang="en-US"/>
              <a:pPr/>
              <a:t>‹#›</a:t>
            </a:fld>
            <a:endParaRPr lang="en-US" altLang="en-US"/>
          </a:p>
        </p:txBody>
      </p:sp>
    </p:spTree>
    <p:extLst>
      <p:ext uri="{BB962C8B-B14F-4D97-AF65-F5344CB8AC3E}">
        <p14:creationId xmlns:p14="http://schemas.microsoft.com/office/powerpoint/2010/main" val="840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74FB87A-7B31-4555-9479-9BC169DAD6FE}" type="slidenum">
              <a:rPr lang="en-US" altLang="en-US"/>
              <a:pPr/>
              <a:t>‹#›</a:t>
            </a:fld>
            <a:endParaRPr lang="en-US" altLang="en-US"/>
          </a:p>
        </p:txBody>
      </p:sp>
    </p:spTree>
    <p:extLst>
      <p:ext uri="{BB962C8B-B14F-4D97-AF65-F5344CB8AC3E}">
        <p14:creationId xmlns:p14="http://schemas.microsoft.com/office/powerpoint/2010/main" val="416247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A864B36-16F6-42F0-91AA-8B308C1028C6}" type="slidenum">
              <a:rPr lang="en-US" altLang="en-US"/>
              <a:pPr/>
              <a:t>‹#›</a:t>
            </a:fld>
            <a:endParaRPr lang="en-US" altLang="en-US"/>
          </a:p>
        </p:txBody>
      </p:sp>
    </p:spTree>
    <p:extLst>
      <p:ext uri="{BB962C8B-B14F-4D97-AF65-F5344CB8AC3E}">
        <p14:creationId xmlns:p14="http://schemas.microsoft.com/office/powerpoint/2010/main" val="16974196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15DA6C4-225F-4967-B681-95EDDB36CF9A}" type="slidenum">
              <a:rPr lang="en-US" altLang="en-US"/>
              <a:pPr/>
              <a:t>‹#›</a:t>
            </a:fld>
            <a:endParaRPr lang="en-US" altLang="en-US"/>
          </a:p>
        </p:txBody>
      </p:sp>
    </p:spTree>
    <p:extLst>
      <p:ext uri="{BB962C8B-B14F-4D97-AF65-F5344CB8AC3E}">
        <p14:creationId xmlns:p14="http://schemas.microsoft.com/office/powerpoint/2010/main" val="39920029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AD5B59A-B0DD-4920-9B45-319253D07717}" type="slidenum">
              <a:rPr lang="en-US" altLang="en-US"/>
              <a:pPr/>
              <a:t>‹#›</a:t>
            </a:fld>
            <a:endParaRPr lang="en-US" altLang="en-US"/>
          </a:p>
        </p:txBody>
      </p:sp>
    </p:spTree>
    <p:extLst>
      <p:ext uri="{BB962C8B-B14F-4D97-AF65-F5344CB8AC3E}">
        <p14:creationId xmlns:p14="http://schemas.microsoft.com/office/powerpoint/2010/main" val="407323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E491EE-E742-48CE-94CE-8B276136D9DA}" type="slidenum">
              <a:rPr lang="en-US" altLang="en-US"/>
              <a:pPr/>
              <a:t>‹#›</a:t>
            </a:fld>
            <a:endParaRPr lang="en-US" altLang="en-US"/>
          </a:p>
        </p:txBody>
      </p:sp>
    </p:spTree>
    <p:extLst>
      <p:ext uri="{BB962C8B-B14F-4D97-AF65-F5344CB8AC3E}">
        <p14:creationId xmlns:p14="http://schemas.microsoft.com/office/powerpoint/2010/main" val="2702306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8F1C221-2054-4BAC-9FFA-0B92497E2123}" type="slidenum">
              <a:rPr lang="en-US" altLang="en-US"/>
              <a:pPr/>
              <a:t>‹#›</a:t>
            </a:fld>
            <a:endParaRPr lang="en-US" altLang="en-US"/>
          </a:p>
        </p:txBody>
      </p:sp>
    </p:spTree>
    <p:extLst>
      <p:ext uri="{BB962C8B-B14F-4D97-AF65-F5344CB8AC3E}">
        <p14:creationId xmlns:p14="http://schemas.microsoft.com/office/powerpoint/2010/main" val="148465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67E064-334F-4DA9-9F74-076F06F1FEED}" type="slidenum">
              <a:rPr lang="zh-CN" altLang="en-US"/>
              <a:pPr/>
              <a:t>‹#›</a:t>
            </a:fld>
            <a:endParaRPr lang="en-US" altLang="zh-CN"/>
          </a:p>
        </p:txBody>
      </p:sp>
    </p:spTree>
    <p:extLst>
      <p:ext uri="{BB962C8B-B14F-4D97-AF65-F5344CB8AC3E}">
        <p14:creationId xmlns:p14="http://schemas.microsoft.com/office/powerpoint/2010/main" val="875839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296EC0C-6B83-480C-B616-7A606A7A37E1}" type="slidenum">
              <a:rPr lang="en-US" altLang="en-US"/>
              <a:pPr/>
              <a:t>‹#›</a:t>
            </a:fld>
            <a:endParaRPr lang="en-US" altLang="en-US"/>
          </a:p>
        </p:txBody>
      </p:sp>
    </p:spTree>
    <p:extLst>
      <p:ext uri="{BB962C8B-B14F-4D97-AF65-F5344CB8AC3E}">
        <p14:creationId xmlns:p14="http://schemas.microsoft.com/office/powerpoint/2010/main" val="23676268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A099662-18A3-46C1-857B-15E770ACFF85}" type="slidenum">
              <a:rPr lang="en-US" altLang="en-US"/>
              <a:pPr/>
              <a:t>‹#›</a:t>
            </a:fld>
            <a:endParaRPr lang="en-US" altLang="en-US"/>
          </a:p>
        </p:txBody>
      </p:sp>
    </p:spTree>
    <p:extLst>
      <p:ext uri="{BB962C8B-B14F-4D97-AF65-F5344CB8AC3E}">
        <p14:creationId xmlns:p14="http://schemas.microsoft.com/office/powerpoint/2010/main" val="3778974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F85292FB-358B-4978-BA52-422C110822BF}" type="slidenum">
              <a:rPr lang="en-US" altLang="en-US"/>
              <a:pPr/>
              <a:t>‹#›</a:t>
            </a:fld>
            <a:endParaRPr lang="en-US" altLang="en-US"/>
          </a:p>
        </p:txBody>
      </p:sp>
    </p:spTree>
    <p:extLst>
      <p:ext uri="{BB962C8B-B14F-4D97-AF65-F5344CB8AC3E}">
        <p14:creationId xmlns:p14="http://schemas.microsoft.com/office/powerpoint/2010/main" val="46626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endParaRPr lang="en-US" altLang="zh-CN">
              <a:solidFill>
                <a:srgbClr val="000000"/>
              </a:solidFill>
            </a:endParaRPr>
          </a:p>
        </p:txBody>
      </p:sp>
      <p:sp>
        <p:nvSpPr>
          <p:cNvPr id="17" name="Footer Placeholder 16"/>
          <p:cNvSpPr>
            <a:spLocks noGrp="1"/>
          </p:cNvSpPr>
          <p:nvPr>
            <p:ph type="ftr" sz="quarter" idx="11"/>
          </p:nvPr>
        </p:nvSpPr>
        <p:spPr>
          <a:xfrm>
            <a:off x="2085393" y="236543"/>
            <a:ext cx="5867400" cy="365125"/>
          </a:xfrm>
        </p:spPr>
        <p:txBody>
          <a:bodyPr/>
          <a:lstStyle>
            <a:lvl1pPr algn="r">
              <a:defRPr>
                <a:solidFill>
                  <a:schemeClr val="tx2"/>
                </a:solidFill>
              </a:defRPr>
            </a:lvl1pPr>
          </a:lstStyle>
          <a:p>
            <a:endParaRPr lang="en-US" altLang="zh-CN">
              <a:solidFill>
                <a:srgbClr val="000000"/>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0C6E1EC-6064-4BB6-A2AF-FC6FC581C04E}"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18843088"/>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4453E3A-04E6-41D6-ACEA-5401C536914F}" type="slidenum">
              <a:rPr lang="en-US" altLang="zh-CN" smtClean="0">
                <a:solidFill>
                  <a:srgbClr val="000000"/>
                </a:solidFill>
              </a:rPr>
              <a:pPr/>
              <a:t>‹#›</a:t>
            </a:fld>
            <a:endParaRPr lang="en-US" altLang="zh-CN">
              <a:solidFill>
                <a:srgbClr val="000000"/>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51551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5"/>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ltLang="zh-CN">
              <a:solidFill>
                <a:srgbClr val="000000"/>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1F754051-1E1B-4974-822F-7588FDFB484C}" type="slidenum">
              <a:rPr lang="en-US" altLang="zh-CN" smtClean="0">
                <a:solidFill>
                  <a:srgbClr val="000000"/>
                </a:solidFill>
              </a:rPr>
              <a:pPr/>
              <a:t>‹#›</a:t>
            </a:fld>
            <a:endParaRPr lang="en-US" altLang="zh-CN">
              <a:solidFill>
                <a:srgbClr val="000000"/>
              </a:solidFill>
            </a:endParaRPr>
          </a:p>
        </p:txBody>
      </p:sp>
      <p:sp>
        <p:nvSpPr>
          <p:cNvPr id="14" name="Footer Placeholder 13"/>
          <p:cNvSpPr>
            <a:spLocks noGrp="1"/>
          </p:cNvSpPr>
          <p:nvPr>
            <p:ph type="ftr" sz="quarter" idx="12"/>
          </p:nvPr>
        </p:nvSpPr>
        <p:spPr/>
        <p:txBody>
          <a:bodyPr/>
          <a:lstStyle/>
          <a:p>
            <a:endParaRPr lang="en-US" altLang="zh-CN">
              <a:solidFill>
                <a:srgbClr val="000000"/>
              </a:solidFill>
            </a:endParaRPr>
          </a:p>
        </p:txBody>
      </p:sp>
    </p:spTree>
    <p:extLst>
      <p:ext uri="{BB962C8B-B14F-4D97-AF65-F5344CB8AC3E}">
        <p14:creationId xmlns:p14="http://schemas.microsoft.com/office/powerpoint/2010/main" val="3196328102"/>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ltLang="zh-CN">
              <a:solidFill>
                <a:srgbClr val="000000"/>
              </a:solidFill>
            </a:endParaRPr>
          </a:p>
        </p:txBody>
      </p:sp>
      <p:sp>
        <p:nvSpPr>
          <p:cNvPr id="10" name="Slide Number Placeholder 9"/>
          <p:cNvSpPr>
            <a:spLocks noGrp="1"/>
          </p:cNvSpPr>
          <p:nvPr>
            <p:ph type="sldNum" sz="quarter" idx="16"/>
          </p:nvPr>
        </p:nvSpPr>
        <p:spPr/>
        <p:txBody>
          <a:bodyPr rtlCol="0"/>
          <a:lstStyle/>
          <a:p>
            <a:fld id="{BFFA5D77-3F55-4F55-B4AB-EEE1FE80B1EC}" type="slidenum">
              <a:rPr lang="en-US" altLang="zh-CN" smtClean="0">
                <a:solidFill>
                  <a:srgbClr val="000000"/>
                </a:solidFill>
              </a:rPr>
              <a:pPr/>
              <a:t>‹#›</a:t>
            </a:fld>
            <a:endParaRPr lang="en-US" altLang="zh-CN">
              <a:solidFill>
                <a:srgbClr val="000000"/>
              </a:solidFill>
            </a:endParaRPr>
          </a:p>
        </p:txBody>
      </p:sp>
      <p:sp>
        <p:nvSpPr>
          <p:cNvPr id="12" name="Footer Placeholder 11"/>
          <p:cNvSpPr>
            <a:spLocks noGrp="1"/>
          </p:cNvSpPr>
          <p:nvPr>
            <p:ph type="ftr" sz="quarter" idx="17"/>
          </p:nvPr>
        </p:nvSpPr>
        <p:spPr/>
        <p:txBody>
          <a:bodyPr rtlCol="0"/>
          <a:lstStyle/>
          <a:p>
            <a:endParaRPr lang="en-US" altLang="zh-CN">
              <a:solidFill>
                <a:srgbClr val="000000"/>
              </a:solidFill>
            </a:endParaRPr>
          </a:p>
        </p:txBody>
      </p:sp>
    </p:spTree>
    <p:extLst>
      <p:ext uri="{BB962C8B-B14F-4D97-AF65-F5344CB8AC3E}">
        <p14:creationId xmlns:p14="http://schemas.microsoft.com/office/powerpoint/2010/main" val="2990752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1"/>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ltLang="zh-CN">
              <a:solidFill>
                <a:srgbClr val="000000"/>
              </a:solidFill>
            </a:endParaRPr>
          </a:p>
        </p:txBody>
      </p:sp>
      <p:sp>
        <p:nvSpPr>
          <p:cNvPr id="12" name="Slide Number Placeholder 11"/>
          <p:cNvSpPr>
            <a:spLocks noGrp="1"/>
          </p:cNvSpPr>
          <p:nvPr>
            <p:ph type="sldNum" sz="quarter" idx="16"/>
          </p:nvPr>
        </p:nvSpPr>
        <p:spPr/>
        <p:txBody>
          <a:bodyPr rtlCol="0"/>
          <a:lstStyle/>
          <a:p>
            <a:fld id="{9FF6B9D9-4B2E-42D9-94AF-561FA1A4840A}" type="slidenum">
              <a:rPr lang="en-US" altLang="zh-CN" smtClean="0">
                <a:solidFill>
                  <a:srgbClr val="000000"/>
                </a:solidFill>
              </a:rPr>
              <a:pPr/>
              <a:t>‹#›</a:t>
            </a:fld>
            <a:endParaRPr lang="en-US" altLang="zh-CN">
              <a:solidFill>
                <a:srgbClr val="000000"/>
              </a:solidFill>
            </a:endParaRPr>
          </a:p>
        </p:txBody>
      </p:sp>
      <p:sp>
        <p:nvSpPr>
          <p:cNvPr id="14" name="Footer Placeholder 13"/>
          <p:cNvSpPr>
            <a:spLocks noGrp="1"/>
          </p:cNvSpPr>
          <p:nvPr>
            <p:ph type="ftr" sz="quarter" idx="17"/>
          </p:nvPr>
        </p:nvSpPr>
        <p:spPr/>
        <p:txBody>
          <a:bodyPr rtlCol="0"/>
          <a:lstStyle/>
          <a:p>
            <a:endParaRPr lang="en-US" altLang="zh-CN">
              <a:solidFill>
                <a:srgbClr val="000000"/>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79032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ltLang="zh-CN">
              <a:solidFill>
                <a:srgbClr val="000000"/>
              </a:solidFill>
            </a:endParaRPr>
          </a:p>
        </p:txBody>
      </p:sp>
      <p:sp>
        <p:nvSpPr>
          <p:cNvPr id="4" name="Footer Placeholder 3"/>
          <p:cNvSpPr>
            <a:spLocks noGrp="1"/>
          </p:cNvSpPr>
          <p:nvPr>
            <p:ph type="ftr" sz="quarter" idx="11"/>
          </p:nvPr>
        </p:nvSpPr>
        <p:spPr/>
        <p:txBody>
          <a:bodyPr/>
          <a:lstStyle/>
          <a:p>
            <a:endParaRPr lang="en-US" altLang="zh-CN">
              <a:solidFill>
                <a:srgbClr val="000000"/>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0E0113F-AA32-410A-A0EF-D2A95FEA2BB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21724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p>
            <a:endParaRPr lang="en-US" altLang="zh-CN">
              <a:solidFill>
                <a:srgbClr val="000000"/>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C50C471-E3F8-4038-858D-3CB4CD53C0B6}"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6114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chemeClr val="tx1"/>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ea typeface="TSC UMing S TT" pitchFamily="49" charset="-120"/>
              </a:defRPr>
            </a:lvl1pPr>
          </a:lstStyle>
          <a:p>
            <a:fld id="{D23479B9-70B5-4445-8139-19E787AD142B}" type="slidenum">
              <a:rPr lang="zh-CN" altLang="en-US"/>
              <a:pPr/>
              <a:t>‹#›</a:t>
            </a:fld>
            <a:endParaRPr lang="en-US" altLang="zh-CN"/>
          </a:p>
        </p:txBody>
      </p:sp>
    </p:spTree>
    <p:extLst>
      <p:ext uri="{BB962C8B-B14F-4D97-AF65-F5344CB8AC3E}">
        <p14:creationId xmlns:p14="http://schemas.microsoft.com/office/powerpoint/2010/main" val="42300345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rtl="0" eaLnBrk="0" fontAlgn="base" hangingPunct="0">
        <a:spcBef>
          <a:spcPts val="300"/>
        </a:spcBef>
        <a:spcAft>
          <a:spcPts val="300"/>
        </a:spcAft>
        <a:defRPr sz="4400">
          <a:solidFill>
            <a:schemeClr val="tx2"/>
          </a:solidFill>
          <a:latin typeface="+mj-lt"/>
          <a:ea typeface="+mj-ea"/>
          <a:cs typeface="+mj-cs"/>
        </a:defRPr>
      </a:lvl1pPr>
      <a:lvl2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2pPr>
      <a:lvl3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3pPr>
      <a:lvl4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4pPr>
      <a:lvl5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5pPr>
      <a:lvl6pPr marL="457200" algn="ctr" rtl="0" fontAlgn="base">
        <a:spcBef>
          <a:spcPts val="300"/>
        </a:spcBef>
        <a:spcAft>
          <a:spcPts val="300"/>
        </a:spcAft>
        <a:defRPr sz="4400">
          <a:solidFill>
            <a:schemeClr val="tx2"/>
          </a:solidFill>
          <a:latin typeface="ClassGarmnd BT" pitchFamily="18" charset="0"/>
          <a:ea typeface="TSC UMing S TT" pitchFamily="49" charset="-120"/>
        </a:defRPr>
      </a:lvl6pPr>
      <a:lvl7pPr marL="914400" algn="ctr" rtl="0" fontAlgn="base">
        <a:spcBef>
          <a:spcPts val="300"/>
        </a:spcBef>
        <a:spcAft>
          <a:spcPts val="300"/>
        </a:spcAft>
        <a:defRPr sz="4400">
          <a:solidFill>
            <a:schemeClr val="tx2"/>
          </a:solidFill>
          <a:latin typeface="ClassGarmnd BT" pitchFamily="18" charset="0"/>
          <a:ea typeface="TSC UMing S TT" pitchFamily="49" charset="-120"/>
        </a:defRPr>
      </a:lvl7pPr>
      <a:lvl8pPr marL="1371600" algn="ctr" rtl="0" fontAlgn="base">
        <a:spcBef>
          <a:spcPts val="300"/>
        </a:spcBef>
        <a:spcAft>
          <a:spcPts val="300"/>
        </a:spcAft>
        <a:defRPr sz="4400">
          <a:solidFill>
            <a:schemeClr val="tx2"/>
          </a:solidFill>
          <a:latin typeface="ClassGarmnd BT" pitchFamily="18" charset="0"/>
          <a:ea typeface="TSC UMing S TT" pitchFamily="49" charset="-120"/>
        </a:defRPr>
      </a:lvl8pPr>
      <a:lvl9pPr marL="1828800" algn="ctr" rtl="0" fontAlgn="base">
        <a:spcBef>
          <a:spcPts val="300"/>
        </a:spcBef>
        <a:spcAft>
          <a:spcPts val="300"/>
        </a:spcAft>
        <a:defRPr sz="4400">
          <a:solidFill>
            <a:schemeClr val="tx2"/>
          </a:solidFill>
          <a:latin typeface="ClassGarmnd BT" pitchFamily="18" charset="0"/>
          <a:ea typeface="TSC UMing S TT" pitchFamily="49" charset="-120"/>
        </a:defRPr>
      </a:lvl9pPr>
    </p:titleStyle>
    <p:bodyStyle>
      <a:lvl1pPr marL="342900" indent="-342900" algn="l" rtl="0" eaLnBrk="0" fontAlgn="base" hangingPunct="0">
        <a:spcBef>
          <a:spcPts val="600"/>
        </a:spcBef>
        <a:spcAft>
          <a:spcPts val="6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ea typeface="+mn-ea"/>
        </a:defRPr>
      </a:lvl2pPr>
      <a:lvl3pPr marL="1143000" indent="-228600" algn="l" rtl="0" eaLnBrk="0" fontAlgn="base" hangingPunct="0">
        <a:spcBef>
          <a:spcPct val="20000"/>
        </a:spcBef>
        <a:spcAft>
          <a:spcPct val="0"/>
        </a:spcAft>
        <a:buChar char="•"/>
        <a:defRPr sz="2400">
          <a:solidFill>
            <a:schemeClr val="tx1"/>
          </a:solidFill>
          <a:latin typeface="Arial" charset="0"/>
          <a:ea typeface="+mn-ea"/>
        </a:defRPr>
      </a:lvl3pPr>
      <a:lvl4pPr marL="1600200" indent="-228600" algn="l" rtl="0" eaLnBrk="0" fontAlgn="base" hangingPunct="0">
        <a:spcBef>
          <a:spcPct val="20000"/>
        </a:spcBef>
        <a:spcAft>
          <a:spcPct val="0"/>
        </a:spcAft>
        <a:buChar char="–"/>
        <a:defRPr sz="2000">
          <a:solidFill>
            <a:schemeClr val="tx1"/>
          </a:solidFill>
          <a:latin typeface="Arial" charset="0"/>
          <a:ea typeface="+mn-ea"/>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806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pPr>
            <a:endParaRPr lang="en-US" altLang="zh-CN" smtClean="0">
              <a:solidFill>
                <a:srgbClr val="FFFFFF"/>
              </a:solidFill>
            </a:endParaRPr>
          </a:p>
        </p:txBody>
      </p:sp>
      <p:sp>
        <p:nvSpPr>
          <p:cNvPr id="8069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pPr>
            <a:endParaRPr lang="en-US" altLang="zh-CN" smtClean="0">
              <a:solidFill>
                <a:srgbClr val="FFFFFF"/>
              </a:solidFill>
            </a:endParaRPr>
          </a:p>
        </p:txBody>
      </p:sp>
      <p:sp>
        <p:nvSpPr>
          <p:cNvPr id="8069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ADDC7C29-8F3A-4322-8A06-18CAC843E344}" type="slidenum">
              <a:rPr lang="en-US" altLang="zh-CN" smtClean="0">
                <a:solidFill>
                  <a:srgbClr val="FFFFFF"/>
                </a:solidFill>
              </a:rPr>
              <a:pPr fontAlgn="base">
                <a:spcBef>
                  <a:spcPct val="0"/>
                </a:spcBef>
                <a:spcAft>
                  <a:spcPct val="0"/>
                </a:spcAft>
              </a:pPr>
              <a:t>‹#›</a:t>
            </a:fld>
            <a:endParaRPr lang="en-US" altLang="zh-CN" smtClean="0">
              <a:solidFill>
                <a:srgbClr val="FFFFFF"/>
              </a:solidFill>
            </a:endParaRPr>
          </a:p>
        </p:txBody>
      </p:sp>
    </p:spTree>
    <p:extLst>
      <p:ext uri="{BB962C8B-B14F-4D97-AF65-F5344CB8AC3E}">
        <p14:creationId xmlns:p14="http://schemas.microsoft.com/office/powerpoint/2010/main" val="119813109"/>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宋体" pitchFamily="2" charset="-122"/>
        </a:defRPr>
      </a:lvl2pPr>
      <a:lvl3pPr algn="ctr" rtl="0" eaLnBrk="0" fontAlgn="base" hangingPunct="0">
        <a:spcBef>
          <a:spcPct val="0"/>
        </a:spcBef>
        <a:spcAft>
          <a:spcPct val="0"/>
        </a:spcAft>
        <a:defRPr sz="3300">
          <a:solidFill>
            <a:schemeClr val="tx2"/>
          </a:solidFill>
          <a:latin typeface="Arial" charset="0"/>
          <a:ea typeface="宋体" pitchFamily="2" charset="-122"/>
        </a:defRPr>
      </a:lvl3pPr>
      <a:lvl4pPr algn="ctr" rtl="0" eaLnBrk="0" fontAlgn="base" hangingPunct="0">
        <a:spcBef>
          <a:spcPct val="0"/>
        </a:spcBef>
        <a:spcAft>
          <a:spcPct val="0"/>
        </a:spcAft>
        <a:defRPr sz="3300">
          <a:solidFill>
            <a:schemeClr val="tx2"/>
          </a:solidFill>
          <a:latin typeface="Arial" charset="0"/>
          <a:ea typeface="宋体" pitchFamily="2" charset="-122"/>
        </a:defRPr>
      </a:lvl4pPr>
      <a:lvl5pPr algn="ctr" rtl="0" eaLnBrk="0" fontAlgn="base" hangingPunct="0">
        <a:spcBef>
          <a:spcPct val="0"/>
        </a:spcBef>
        <a:spcAft>
          <a:spcPct val="0"/>
        </a:spcAft>
        <a:defRPr sz="3300">
          <a:solidFill>
            <a:schemeClr val="tx2"/>
          </a:solidFill>
          <a:latin typeface="Arial" charset="0"/>
          <a:ea typeface="宋体" pitchFamily="2" charset="-122"/>
        </a:defRPr>
      </a:lvl5pPr>
      <a:lvl6pPr marL="342900" algn="ctr" rtl="0" fontAlgn="base">
        <a:spcBef>
          <a:spcPct val="0"/>
        </a:spcBef>
        <a:spcAft>
          <a:spcPct val="0"/>
        </a:spcAft>
        <a:defRPr sz="3300">
          <a:solidFill>
            <a:schemeClr val="tx2"/>
          </a:solidFill>
          <a:latin typeface="Arial" charset="0"/>
          <a:ea typeface="宋体" pitchFamily="2" charset="-122"/>
        </a:defRPr>
      </a:lvl6pPr>
      <a:lvl7pPr marL="685800" algn="ctr" rtl="0" fontAlgn="base">
        <a:spcBef>
          <a:spcPct val="0"/>
        </a:spcBef>
        <a:spcAft>
          <a:spcPct val="0"/>
        </a:spcAft>
        <a:defRPr sz="3300">
          <a:solidFill>
            <a:schemeClr val="tx2"/>
          </a:solidFill>
          <a:latin typeface="Arial" charset="0"/>
          <a:ea typeface="宋体" pitchFamily="2" charset="-122"/>
        </a:defRPr>
      </a:lvl7pPr>
      <a:lvl8pPr marL="1028700" algn="ctr" rtl="0" fontAlgn="base">
        <a:spcBef>
          <a:spcPct val="0"/>
        </a:spcBef>
        <a:spcAft>
          <a:spcPct val="0"/>
        </a:spcAft>
        <a:defRPr sz="3300">
          <a:solidFill>
            <a:schemeClr val="tx2"/>
          </a:solidFill>
          <a:latin typeface="Arial" charset="0"/>
          <a:ea typeface="宋体" pitchFamily="2" charset="-122"/>
        </a:defRPr>
      </a:lvl8pPr>
      <a:lvl9pPr marL="1371600" algn="ctr" rtl="0" fontAlgn="base">
        <a:spcBef>
          <a:spcPct val="0"/>
        </a:spcBef>
        <a:spcAft>
          <a:spcPct val="0"/>
        </a:spcAft>
        <a:defRPr sz="3300">
          <a:solidFill>
            <a:schemeClr val="tx2"/>
          </a:solidFill>
          <a:latin typeface="Arial" charset="0"/>
          <a:ea typeface="宋体" pitchFamily="2" charset="-122"/>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4"/>
            <a:ext cx="2667000" cy="365125"/>
          </a:xfrm>
          <a:prstGeom prst="rect">
            <a:avLst/>
          </a:prstGeom>
        </p:spPr>
        <p:txBody>
          <a:bodyPr vert="horz" anchor="ctr" anchorCtr="0"/>
          <a:lstStyle>
            <a:lvl1pPr algn="l" eaLnBrk="1" latinLnBrk="0" hangingPunct="1">
              <a:defRPr kumimoji="0" sz="1050">
                <a:solidFill>
                  <a:schemeClr val="tx2"/>
                </a:solidFill>
              </a:defRPr>
            </a:lvl1pPr>
          </a:lstStyle>
          <a:p>
            <a:pPr fontAlgn="base">
              <a:spcBef>
                <a:spcPct val="0"/>
              </a:spcBef>
              <a:spcAft>
                <a:spcPct val="0"/>
              </a:spcAft>
            </a:pPr>
            <a:endParaRPr lang="en-US" altLang="zh-CN" smtClean="0">
              <a:solidFill>
                <a:srgbClr val="FFFFFF"/>
              </a:solidFill>
            </a:endParaRPr>
          </a:p>
        </p:txBody>
      </p:sp>
      <p:sp>
        <p:nvSpPr>
          <p:cNvPr id="3" name="Footer Placeholder 2"/>
          <p:cNvSpPr>
            <a:spLocks noGrp="1"/>
          </p:cNvSpPr>
          <p:nvPr>
            <p:ph type="ftr" sz="quarter" idx="3"/>
          </p:nvPr>
        </p:nvSpPr>
        <p:spPr>
          <a:xfrm>
            <a:off x="609602" y="6248210"/>
            <a:ext cx="5421083" cy="365125"/>
          </a:xfrm>
          <a:prstGeom prst="rect">
            <a:avLst/>
          </a:prstGeom>
        </p:spPr>
        <p:txBody>
          <a:bodyPr vert="horz" anchor="ctr"/>
          <a:lstStyle>
            <a:lvl1pPr algn="r" eaLnBrk="1" latinLnBrk="0" hangingPunct="1">
              <a:defRPr kumimoji="0" sz="1050">
                <a:solidFill>
                  <a:schemeClr val="tx2"/>
                </a:solidFill>
              </a:defRPr>
            </a:lvl1pPr>
          </a:lstStyle>
          <a:p>
            <a:pPr fontAlgn="base">
              <a:spcBef>
                <a:spcPct val="0"/>
              </a:spcBef>
              <a:spcAft>
                <a:spcPct val="0"/>
              </a:spcAft>
            </a:pPr>
            <a:endParaRPr lang="en-US" altLang="zh-CN" smtClean="0">
              <a:solidFill>
                <a:srgbClr val="FFFFFF"/>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pPr fontAlgn="base">
              <a:spcBef>
                <a:spcPct val="0"/>
              </a:spcBef>
              <a:spcAft>
                <a:spcPct val="0"/>
              </a:spcAft>
            </a:pPr>
            <a:fld id="{ADDC7C29-8F3A-4322-8A06-18CAC843E344}" type="slidenum">
              <a:rPr lang="en-US" altLang="zh-CN" smtClean="0"/>
              <a:pPr fontAlgn="base">
                <a:spcBef>
                  <a:spcPct val="0"/>
                </a:spcBef>
                <a:spcAft>
                  <a:spcPct val="0"/>
                </a:spcAft>
              </a:pPr>
              <a:t>‹#›</a:t>
            </a:fld>
            <a:endParaRPr lang="en-US" altLang="zh-CN" smtClean="0"/>
          </a:p>
        </p:txBody>
      </p:sp>
    </p:spTree>
    <p:extLst>
      <p:ext uri="{BB962C8B-B14F-4D97-AF65-F5344CB8AC3E}">
        <p14:creationId xmlns:p14="http://schemas.microsoft.com/office/powerpoint/2010/main" val="130867486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ltLang="zh-CN" smtClean="0">
              <a:solidFill>
                <a:srgbClr val="FFFFFF"/>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ltLang="zh-CN" smtClean="0">
              <a:solidFill>
                <a:srgbClr val="FFFFFF"/>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ADDC7C29-8F3A-4322-8A06-18CAC843E344}" type="slidenum">
              <a:rPr lang="en-US" altLang="zh-CN" smtClean="0"/>
              <a:pPr fontAlgn="base">
                <a:spcBef>
                  <a:spcPct val="0"/>
                </a:spcBef>
                <a:spcAft>
                  <a:spcPct val="0"/>
                </a:spcAft>
              </a:pPr>
              <a:t>‹#›</a:t>
            </a:fld>
            <a:endParaRPr lang="en-US" altLang="zh-CN" smtClean="0"/>
          </a:p>
        </p:txBody>
      </p:sp>
    </p:spTree>
    <p:extLst>
      <p:ext uri="{BB962C8B-B14F-4D97-AF65-F5344CB8AC3E}">
        <p14:creationId xmlns:p14="http://schemas.microsoft.com/office/powerpoint/2010/main" val="178927898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solidFill>
                  <a:prstClr val="black">
                    <a:tint val="75000"/>
                  </a:prstClr>
                </a:solidFill>
              </a:rPr>
              <a:pPr/>
              <a:t>2018/7/21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810036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ea typeface="TSC UMing S TT" pitchFamily="49" charset="-120"/>
              </a:defRPr>
            </a:lvl1pPr>
          </a:lstStyle>
          <a:p>
            <a:fld id="{B5FF9171-FB13-4E8F-B6FF-19BF95025AA4}" type="slidenum">
              <a:rPr lang="en-US" altLang="zh-CN"/>
              <a:pPr/>
              <a:t>‹#›</a:t>
            </a:fld>
            <a:endParaRPr lang="en-US" altLang="zh-CN"/>
          </a:p>
        </p:txBody>
      </p:sp>
    </p:spTree>
    <p:extLst>
      <p:ext uri="{BB962C8B-B14F-4D97-AF65-F5344CB8AC3E}">
        <p14:creationId xmlns:p14="http://schemas.microsoft.com/office/powerpoint/2010/main" val="296767616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xStyles>
    <p:titleStyle>
      <a:lvl1pPr algn="ctr" rtl="0" eaLnBrk="0" fontAlgn="base" hangingPunct="0">
        <a:spcBef>
          <a:spcPts val="300"/>
        </a:spcBef>
        <a:spcAft>
          <a:spcPts val="300"/>
        </a:spcAft>
        <a:defRPr sz="4400">
          <a:solidFill>
            <a:schemeClr val="tx2"/>
          </a:solidFill>
          <a:latin typeface="+mj-lt"/>
          <a:ea typeface="+mj-ea"/>
          <a:cs typeface="+mj-cs"/>
        </a:defRPr>
      </a:lvl1pPr>
      <a:lvl2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2pPr>
      <a:lvl3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3pPr>
      <a:lvl4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4pPr>
      <a:lvl5pPr algn="ctr" rtl="0" eaLnBrk="0" fontAlgn="base" hangingPunct="0">
        <a:spcBef>
          <a:spcPts val="300"/>
        </a:spcBef>
        <a:spcAft>
          <a:spcPts val="300"/>
        </a:spcAft>
        <a:defRPr sz="4400">
          <a:solidFill>
            <a:schemeClr val="tx2"/>
          </a:solidFill>
          <a:latin typeface="ClassGarmnd BT" pitchFamily="18" charset="0"/>
          <a:ea typeface="TSC UMing S TT" pitchFamily="49" charset="-120"/>
        </a:defRPr>
      </a:lvl5pPr>
      <a:lvl6pPr marL="457200" algn="ctr" rtl="0" fontAlgn="base">
        <a:spcBef>
          <a:spcPts val="300"/>
        </a:spcBef>
        <a:spcAft>
          <a:spcPts val="300"/>
        </a:spcAft>
        <a:defRPr sz="4400">
          <a:solidFill>
            <a:schemeClr val="tx2"/>
          </a:solidFill>
          <a:latin typeface="ClassGarmnd BT" pitchFamily="18" charset="0"/>
          <a:ea typeface="TSC UMing S TT" pitchFamily="49" charset="-120"/>
        </a:defRPr>
      </a:lvl6pPr>
      <a:lvl7pPr marL="914400" algn="ctr" rtl="0" fontAlgn="base">
        <a:spcBef>
          <a:spcPts val="300"/>
        </a:spcBef>
        <a:spcAft>
          <a:spcPts val="300"/>
        </a:spcAft>
        <a:defRPr sz="4400">
          <a:solidFill>
            <a:schemeClr val="tx2"/>
          </a:solidFill>
          <a:latin typeface="ClassGarmnd BT" pitchFamily="18" charset="0"/>
          <a:ea typeface="TSC UMing S TT" pitchFamily="49" charset="-120"/>
        </a:defRPr>
      </a:lvl7pPr>
      <a:lvl8pPr marL="1371600" algn="ctr" rtl="0" fontAlgn="base">
        <a:spcBef>
          <a:spcPts val="300"/>
        </a:spcBef>
        <a:spcAft>
          <a:spcPts val="300"/>
        </a:spcAft>
        <a:defRPr sz="4400">
          <a:solidFill>
            <a:schemeClr val="tx2"/>
          </a:solidFill>
          <a:latin typeface="ClassGarmnd BT" pitchFamily="18" charset="0"/>
          <a:ea typeface="TSC UMing S TT" pitchFamily="49" charset="-120"/>
        </a:defRPr>
      </a:lvl8pPr>
      <a:lvl9pPr marL="1828800" algn="ctr" rtl="0" fontAlgn="base">
        <a:spcBef>
          <a:spcPts val="300"/>
        </a:spcBef>
        <a:spcAft>
          <a:spcPts val="300"/>
        </a:spcAft>
        <a:defRPr sz="4400">
          <a:solidFill>
            <a:schemeClr val="tx2"/>
          </a:solidFill>
          <a:latin typeface="ClassGarmnd BT" pitchFamily="18" charset="0"/>
          <a:ea typeface="TSC UMing S TT" pitchFamily="49" charset="-120"/>
        </a:defRPr>
      </a:lvl9pPr>
    </p:titleStyle>
    <p:bodyStyle>
      <a:lvl1pPr marL="342900" indent="-342900" algn="l" rtl="0" eaLnBrk="0" fontAlgn="base" hangingPunct="0">
        <a:spcBef>
          <a:spcPts val="600"/>
        </a:spcBef>
        <a:spcAft>
          <a:spcPts val="6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ea typeface="+mn-ea"/>
        </a:defRPr>
      </a:lvl2pPr>
      <a:lvl3pPr marL="1143000" indent="-228600" algn="l" rtl="0" eaLnBrk="0" fontAlgn="base" hangingPunct="0">
        <a:spcBef>
          <a:spcPct val="20000"/>
        </a:spcBef>
        <a:spcAft>
          <a:spcPct val="0"/>
        </a:spcAft>
        <a:buChar char="•"/>
        <a:defRPr sz="2400">
          <a:solidFill>
            <a:schemeClr val="tx1"/>
          </a:solidFill>
          <a:latin typeface="Arial" charset="0"/>
          <a:ea typeface="+mn-ea"/>
        </a:defRPr>
      </a:lvl3pPr>
      <a:lvl4pPr marL="1600200" indent="-228600" algn="l" rtl="0" eaLnBrk="0" fontAlgn="base" hangingPunct="0">
        <a:spcBef>
          <a:spcPct val="20000"/>
        </a:spcBef>
        <a:spcAft>
          <a:spcPct val="0"/>
        </a:spcAft>
        <a:buChar char="–"/>
        <a:defRPr sz="2000">
          <a:solidFill>
            <a:schemeClr val="tx1"/>
          </a:solidFill>
          <a:latin typeface="Arial" charset="0"/>
          <a:ea typeface="+mn-ea"/>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D749DEC-6ABE-4398-B5A7-48946CDD7C2A}" type="slidenum">
              <a:rPr lang="en-US" altLang="en-US"/>
              <a:pPr/>
              <a:t>‹#›</a:t>
            </a:fld>
            <a:endParaRPr lang="en-US" altLang="en-US"/>
          </a:p>
        </p:txBody>
      </p:sp>
    </p:spTree>
    <p:extLst>
      <p:ext uri="{BB962C8B-B14F-4D97-AF65-F5344CB8AC3E}">
        <p14:creationId xmlns:p14="http://schemas.microsoft.com/office/powerpoint/2010/main" val="12564344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5"/>
            <a:ext cx="2667000" cy="365125"/>
          </a:xfrm>
          <a:prstGeom prst="rect">
            <a:avLst/>
          </a:prstGeom>
        </p:spPr>
        <p:txBody>
          <a:bodyPr vert="horz" anchor="ctr" anchorCtr="0"/>
          <a:lstStyle>
            <a:lvl1pPr algn="l" eaLnBrk="1" latinLnBrk="0" hangingPunct="1">
              <a:defRPr kumimoji="0" sz="1050">
                <a:solidFill>
                  <a:schemeClr val="tx2"/>
                </a:solidFill>
              </a:defRPr>
            </a:lvl1pPr>
          </a:lstStyle>
          <a:p>
            <a:pPr fontAlgn="base">
              <a:spcBef>
                <a:spcPct val="0"/>
              </a:spcBef>
              <a:spcAft>
                <a:spcPct val="0"/>
              </a:spcAft>
            </a:pPr>
            <a:endParaRPr lang="en-US" altLang="zh-CN" smtClean="0">
              <a:solidFill>
                <a:srgbClr val="FFFFFF"/>
              </a:solidFill>
            </a:endParaRPr>
          </a:p>
        </p:txBody>
      </p:sp>
      <p:sp>
        <p:nvSpPr>
          <p:cNvPr id="3" name="Footer Placeholder 2"/>
          <p:cNvSpPr>
            <a:spLocks noGrp="1"/>
          </p:cNvSpPr>
          <p:nvPr>
            <p:ph type="ftr" sz="quarter" idx="3"/>
          </p:nvPr>
        </p:nvSpPr>
        <p:spPr>
          <a:xfrm>
            <a:off x="609603" y="6248211"/>
            <a:ext cx="5421083" cy="365125"/>
          </a:xfrm>
          <a:prstGeom prst="rect">
            <a:avLst/>
          </a:prstGeom>
        </p:spPr>
        <p:txBody>
          <a:bodyPr vert="horz" anchor="ctr"/>
          <a:lstStyle>
            <a:lvl1pPr algn="r" eaLnBrk="1" latinLnBrk="0" hangingPunct="1">
              <a:defRPr kumimoji="0" sz="1050">
                <a:solidFill>
                  <a:schemeClr val="tx2"/>
                </a:solidFill>
              </a:defRPr>
            </a:lvl1pPr>
          </a:lstStyle>
          <a:p>
            <a:pPr fontAlgn="base">
              <a:spcBef>
                <a:spcPct val="0"/>
              </a:spcBef>
              <a:spcAft>
                <a:spcPct val="0"/>
              </a:spcAft>
            </a:pPr>
            <a:endParaRPr lang="en-US" altLang="zh-CN" smtClean="0">
              <a:solidFill>
                <a:srgbClr val="FFFFFF"/>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590551" y="1280160"/>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pPr fontAlgn="base">
              <a:spcBef>
                <a:spcPct val="0"/>
              </a:spcBef>
              <a:spcAft>
                <a:spcPct val="0"/>
              </a:spcAft>
            </a:pPr>
            <a:fld id="{ADDC7C29-8F3A-4322-8A06-18CAC843E344}" type="slidenum">
              <a:rPr lang="en-US" altLang="zh-CN" smtClean="0"/>
              <a:pPr fontAlgn="base">
                <a:spcBef>
                  <a:spcPct val="0"/>
                </a:spcBef>
                <a:spcAft>
                  <a:spcPct val="0"/>
                </a:spcAft>
              </a:pPr>
              <a:t>‹#›</a:t>
            </a:fld>
            <a:endParaRPr lang="en-US" altLang="zh-CN" smtClean="0"/>
          </a:p>
        </p:txBody>
      </p:sp>
    </p:spTree>
    <p:extLst>
      <p:ext uri="{BB962C8B-B14F-4D97-AF65-F5344CB8AC3E}">
        <p14:creationId xmlns:p14="http://schemas.microsoft.com/office/powerpoint/2010/main" val="4090142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6.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3.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5.xml"/><Relationship Id="rId1" Type="http://schemas.openxmlformats.org/officeDocument/2006/relationships/themeOverride" Target="../theme/themeOverride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5.xml"/><Relationship Id="rId1" Type="http://schemas.openxmlformats.org/officeDocument/2006/relationships/themeOverride" Target="../theme/themeOverride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4.xml"/><Relationship Id="rId1" Type="http://schemas.openxmlformats.org/officeDocument/2006/relationships/themeOverride" Target="../theme/themeOverride6.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4.xml"/><Relationship Id="rId1" Type="http://schemas.openxmlformats.org/officeDocument/2006/relationships/themeOverride" Target="../theme/themeOverride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4.xml"/><Relationship Id="rId1" Type="http://schemas.openxmlformats.org/officeDocument/2006/relationships/themeOverride" Target="../theme/themeOverride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4.xml"/><Relationship Id="rId1" Type="http://schemas.openxmlformats.org/officeDocument/2006/relationships/themeOverride" Target="../theme/themeOverride9.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4.xml"/><Relationship Id="rId1" Type="http://schemas.openxmlformats.org/officeDocument/2006/relationships/themeOverride" Target="../theme/themeOverride10.xm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4.xml"/><Relationship Id="rId1" Type="http://schemas.openxmlformats.org/officeDocument/2006/relationships/themeOverride" Target="../theme/themeOverr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6.xml"/><Relationship Id="rId1" Type="http://schemas.openxmlformats.org/officeDocument/2006/relationships/themeOverride" Target="../theme/themeOverride1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6.xml"/><Relationship Id="rId1" Type="http://schemas.openxmlformats.org/officeDocument/2006/relationships/themeOverride" Target="../theme/themeOverride1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6.xml"/><Relationship Id="rId1" Type="http://schemas.openxmlformats.org/officeDocument/2006/relationships/themeOverride" Target="../theme/themeOverride14.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6.xml"/><Relationship Id="rId1" Type="http://schemas.openxmlformats.org/officeDocument/2006/relationships/themeOverride" Target="../theme/themeOverride15.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9.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9.xml"/><Relationship Id="rId1" Type="http://schemas.openxmlformats.org/officeDocument/2006/relationships/themeOverride" Target="../theme/themeOverride16.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9.xml"/><Relationship Id="rId1" Type="http://schemas.openxmlformats.org/officeDocument/2006/relationships/themeOverride" Target="../theme/themeOverride17.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9.xml"/><Relationship Id="rId1" Type="http://schemas.openxmlformats.org/officeDocument/2006/relationships/themeOverride" Target="../theme/themeOverride18.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6.xml"/><Relationship Id="rId1" Type="http://schemas.openxmlformats.org/officeDocument/2006/relationships/themeOverride" Target="../theme/themeOverride19.xm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6.xml"/><Relationship Id="rId1" Type="http://schemas.openxmlformats.org/officeDocument/2006/relationships/themeOverride" Target="../theme/themeOverride20.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6.xml"/><Relationship Id="rId1" Type="http://schemas.openxmlformats.org/officeDocument/2006/relationships/themeOverride" Target="../theme/themeOverride21.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6.xml"/><Relationship Id="rId1" Type="http://schemas.openxmlformats.org/officeDocument/2006/relationships/themeOverride" Target="../theme/themeOverride2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6123" t="820" r="-205" b="7253"/>
          <a:stretch/>
        </p:blipFill>
        <p:spPr bwMode="auto">
          <a:xfrm>
            <a:off x="-2458" y="1563330"/>
            <a:ext cx="4726858" cy="441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7244" r="34146" b="19582"/>
          <a:stretch/>
        </p:blipFill>
        <p:spPr>
          <a:xfrm>
            <a:off x="4314825" y="1029474"/>
            <a:ext cx="4829175" cy="5029200"/>
          </a:xfrm>
          <a:prstGeom prst="rect">
            <a:avLst/>
          </a:prstGeom>
          <a:effectLst/>
        </p:spPr>
      </p:pic>
      <p:sp>
        <p:nvSpPr>
          <p:cNvPr id="7" name="Subtitle 2"/>
          <p:cNvSpPr txBox="1">
            <a:spLocks/>
          </p:cNvSpPr>
          <p:nvPr/>
        </p:nvSpPr>
        <p:spPr>
          <a:xfrm>
            <a:off x="76199" y="6073755"/>
            <a:ext cx="2057401"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defTabSz="685800">
              <a:spcBef>
                <a:spcPts val="0"/>
              </a:spcBef>
              <a:buClr>
                <a:srgbClr val="DD8047"/>
              </a:buClr>
            </a:pPr>
            <a:r>
              <a:rPr lang="en-US" altLang="zh-CN" sz="2000" b="1" dirty="0" smtClean="0">
                <a:solidFill>
                  <a:schemeClr val="accent1">
                    <a:lumMod val="60000"/>
                    <a:lumOff val="40000"/>
                  </a:schemeClr>
                </a:solidFill>
                <a:latin typeface="Tw Cen MT"/>
              </a:rPr>
              <a:t>Singapore, </a:t>
            </a:r>
          </a:p>
          <a:p>
            <a:pPr algn="ctr" defTabSz="685800">
              <a:spcBef>
                <a:spcPts val="0"/>
              </a:spcBef>
              <a:buClr>
                <a:srgbClr val="DD8047"/>
              </a:buClr>
            </a:pPr>
            <a:r>
              <a:rPr lang="en-US" sz="2000" b="1" dirty="0" smtClean="0">
                <a:solidFill>
                  <a:schemeClr val="accent1">
                    <a:lumMod val="60000"/>
                    <a:lumOff val="40000"/>
                  </a:schemeClr>
                </a:solidFill>
                <a:latin typeface="Tw Cen MT"/>
              </a:rPr>
              <a:t>August 4, 2018</a:t>
            </a:r>
            <a:endParaRPr lang="en-US" sz="2000" b="1" dirty="0">
              <a:solidFill>
                <a:schemeClr val="accent1">
                  <a:lumMod val="60000"/>
                  <a:lumOff val="40000"/>
                </a:schemeClr>
              </a:solidFill>
              <a:latin typeface="Tw Cen MT"/>
            </a:endParaRPr>
          </a:p>
        </p:txBody>
      </p:sp>
      <p:sp>
        <p:nvSpPr>
          <p:cNvPr id="4" name="Rectangle 3"/>
          <p:cNvSpPr/>
          <p:nvPr/>
        </p:nvSpPr>
        <p:spPr>
          <a:xfrm>
            <a:off x="990600" y="168720"/>
            <a:ext cx="7467600" cy="954107"/>
          </a:xfrm>
          <a:prstGeom prst="rect">
            <a:avLst/>
          </a:prstGeom>
        </p:spPr>
        <p:txBody>
          <a:bodyPr wrap="square">
            <a:spAutoFit/>
          </a:bodyPr>
          <a:lstStyle/>
          <a:p>
            <a:pPr algn="ctr"/>
            <a:r>
              <a:rPr lang="en-US" altLang="zh-CN" sz="2800" b="1" dirty="0">
                <a:latin typeface="Arial" panose="020B0604020202020204" pitchFamily="34" charset="0"/>
                <a:cs typeface="Arial" panose="020B0604020202020204" pitchFamily="34" charset="0"/>
              </a:rPr>
              <a:t>The China Biographical Database (CBDB) </a:t>
            </a:r>
            <a:r>
              <a:rPr lang="en-US" altLang="zh-CN" sz="2800" b="1" dirty="0" smtClean="0">
                <a:latin typeface="Arial" panose="020B0604020202020204" pitchFamily="34" charset="0"/>
                <a:cs typeface="Arial" panose="020B0604020202020204" pitchFamily="34" charset="0"/>
              </a:rPr>
              <a:t>for </a:t>
            </a:r>
            <a:r>
              <a:rPr lang="en-US" altLang="zh-CN" sz="2800" b="1" dirty="0">
                <a:latin typeface="Arial" panose="020B0604020202020204" pitchFamily="34" charset="0"/>
                <a:cs typeface="Arial" panose="020B0604020202020204" pitchFamily="34" charset="0"/>
              </a:rPr>
              <a:t>Network Analysis</a:t>
            </a:r>
            <a:endParaRPr lang="en-US" sz="2800" dirty="0"/>
          </a:p>
        </p:txBody>
      </p:sp>
      <p:sp>
        <p:nvSpPr>
          <p:cNvPr id="9" name="Subtitle 2"/>
          <p:cNvSpPr txBox="1">
            <a:spLocks/>
          </p:cNvSpPr>
          <p:nvPr/>
        </p:nvSpPr>
        <p:spPr>
          <a:xfrm>
            <a:off x="3247571" y="6073754"/>
            <a:ext cx="5210629" cy="685800"/>
          </a:xfrm>
          <a:prstGeom prst="rect">
            <a:avLst/>
          </a:prstGeom>
        </p:spPr>
        <p:txBody>
          <a:bodyPr vert="horz" anchor="ctr">
            <a:noAutofit/>
          </a:bodyPr>
          <a:lstStyle>
            <a:lvl1pPr marL="0" indent="0" algn="l" rtl="0" eaLnBrk="1" latinLnBrk="0" hangingPunct="1">
              <a:spcBef>
                <a:spcPts val="525"/>
              </a:spcBef>
              <a:buClr>
                <a:schemeClr val="accent2"/>
              </a:buClr>
              <a:buSzPct val="60000"/>
              <a:buFont typeface="Wingdings"/>
              <a:buNone/>
              <a:defRPr kumimoji="0" sz="1950" kern="1200">
                <a:solidFill>
                  <a:srgbClr val="FFFFFF"/>
                </a:solidFill>
                <a:latin typeface="+mn-lt"/>
                <a:ea typeface="+mn-ea"/>
                <a:cs typeface="+mn-cs"/>
              </a:defRPr>
            </a:lvl1pPr>
            <a:lvl2pPr marL="342900" indent="0" algn="ctr" rtl="0" eaLnBrk="1" latinLnBrk="0" hangingPunct="1">
              <a:spcBef>
                <a:spcPts val="413"/>
              </a:spcBef>
              <a:buClr>
                <a:schemeClr val="accent1"/>
              </a:buClr>
              <a:buSzPct val="70000"/>
              <a:buFont typeface="Wingdings 2"/>
              <a:buNone/>
              <a:defRPr kumimoji="0" sz="1950" kern="1200">
                <a:solidFill>
                  <a:schemeClr val="tx1"/>
                </a:solidFill>
                <a:latin typeface="+mn-lt"/>
                <a:ea typeface="+mn-ea"/>
                <a:cs typeface="+mn-cs"/>
              </a:defRPr>
            </a:lvl2pPr>
            <a:lvl3pPr marL="685800" indent="0" algn="ctr" rtl="0" eaLnBrk="1" latinLnBrk="0" hangingPunct="1">
              <a:spcBef>
                <a:spcPts val="375"/>
              </a:spcBef>
              <a:buClr>
                <a:schemeClr val="accent2"/>
              </a:buClr>
              <a:buSzPct val="75000"/>
              <a:buFont typeface="Wingdings"/>
              <a:buNone/>
              <a:defRPr kumimoji="0" sz="1725" kern="1200">
                <a:solidFill>
                  <a:schemeClr val="tx1"/>
                </a:solidFill>
                <a:latin typeface="+mn-lt"/>
                <a:ea typeface="+mn-ea"/>
                <a:cs typeface="+mn-cs"/>
              </a:defRPr>
            </a:lvl3pPr>
            <a:lvl4pPr marL="1028700" indent="0" algn="ctr" rtl="0" eaLnBrk="1" latinLnBrk="0" hangingPunct="1">
              <a:spcBef>
                <a:spcPts val="300"/>
              </a:spcBef>
              <a:buClr>
                <a:schemeClr val="accent3"/>
              </a:buClr>
              <a:buSzPct val="75000"/>
              <a:buFont typeface="Wingdings"/>
              <a:buNone/>
              <a:defRPr kumimoji="0" sz="1500" kern="1200">
                <a:solidFill>
                  <a:schemeClr val="tx1"/>
                </a:solidFill>
                <a:latin typeface="+mn-lt"/>
                <a:ea typeface="+mn-ea"/>
                <a:cs typeface="+mn-cs"/>
              </a:defRPr>
            </a:lvl4pPr>
            <a:lvl5pPr marL="1371600" indent="0" algn="ctr" rtl="0" eaLnBrk="1" latinLnBrk="0" hangingPunct="1">
              <a:spcBef>
                <a:spcPts val="300"/>
              </a:spcBef>
              <a:buClr>
                <a:schemeClr val="accent4"/>
              </a:buClr>
              <a:buSzPct val="65000"/>
              <a:buFont typeface="Wingdings"/>
              <a:buNone/>
              <a:defRPr kumimoji="0" sz="1500" kern="1200">
                <a:solidFill>
                  <a:schemeClr val="tx1"/>
                </a:solidFill>
                <a:latin typeface="+mn-lt"/>
                <a:ea typeface="+mn-ea"/>
                <a:cs typeface="+mn-cs"/>
              </a:defRPr>
            </a:lvl5pPr>
            <a:lvl6pPr marL="1714500" indent="0" algn="ctr" rtl="0" eaLnBrk="1" latinLnBrk="0" hangingPunct="1">
              <a:spcBef>
                <a:spcPct val="20000"/>
              </a:spcBef>
              <a:buClr>
                <a:schemeClr val="accent1"/>
              </a:buClr>
              <a:buFont typeface="Wingdings"/>
              <a:buNone/>
              <a:defRPr kumimoji="0" sz="1350" kern="1200" baseline="0">
                <a:solidFill>
                  <a:schemeClr val="tx1"/>
                </a:solidFill>
                <a:latin typeface="+mn-lt"/>
                <a:ea typeface="+mn-ea"/>
                <a:cs typeface="+mn-cs"/>
              </a:defRPr>
            </a:lvl6pPr>
            <a:lvl7pPr marL="2057400" indent="0" algn="ctr" rtl="0" eaLnBrk="1" latinLnBrk="0" hangingPunct="1">
              <a:spcBef>
                <a:spcPct val="20000"/>
              </a:spcBef>
              <a:buClr>
                <a:schemeClr val="accent2"/>
              </a:buClr>
              <a:buFont typeface="Wingdings"/>
              <a:buNone/>
              <a:defRPr kumimoji="0" sz="1350" kern="1200" baseline="0">
                <a:solidFill>
                  <a:schemeClr val="tx1"/>
                </a:solidFill>
                <a:latin typeface="+mn-lt"/>
                <a:ea typeface="+mn-ea"/>
                <a:cs typeface="+mn-cs"/>
              </a:defRPr>
            </a:lvl7pPr>
            <a:lvl8pPr marL="2400300" indent="0" algn="ctr" rtl="0" eaLnBrk="1" latinLnBrk="0" hangingPunct="1">
              <a:spcBef>
                <a:spcPct val="20000"/>
              </a:spcBef>
              <a:buClr>
                <a:schemeClr val="accent3"/>
              </a:buClr>
              <a:buFont typeface="Wingdings"/>
              <a:buNone/>
              <a:defRPr kumimoji="0" sz="1350" kern="1200" baseline="0">
                <a:solidFill>
                  <a:schemeClr val="tx1"/>
                </a:solidFill>
                <a:latin typeface="+mn-lt"/>
                <a:ea typeface="+mn-ea"/>
                <a:cs typeface="+mn-cs"/>
              </a:defRPr>
            </a:lvl8pPr>
            <a:lvl9pPr marL="2743200" indent="0" algn="ctr" rtl="0" eaLnBrk="1" latinLnBrk="0" hangingPunct="1">
              <a:spcBef>
                <a:spcPct val="20000"/>
              </a:spcBef>
              <a:buClr>
                <a:schemeClr val="accent4"/>
              </a:buClr>
              <a:buFont typeface="Wingdings"/>
              <a:buNone/>
              <a:defRPr kumimoji="0" sz="1350" kern="1200" baseline="0">
                <a:solidFill>
                  <a:schemeClr val="tx1"/>
                </a:solidFill>
                <a:latin typeface="+mn-lt"/>
                <a:ea typeface="+mn-ea"/>
                <a:cs typeface="+mn-cs"/>
              </a:defRPr>
            </a:lvl9pPr>
          </a:lstStyle>
          <a:p>
            <a:pPr algn="ctr"/>
            <a:r>
              <a:rPr lang="en-US" sz="2400" b="1" dirty="0" smtClean="0">
                <a:solidFill>
                  <a:schemeClr val="bg1">
                    <a:lumMod val="95000"/>
                    <a:lumOff val="5000"/>
                  </a:schemeClr>
                </a:solidFill>
              </a:rPr>
              <a:t>Song Chen</a:t>
            </a:r>
            <a:r>
              <a:rPr lang="en-US" sz="2400" dirty="0" smtClean="0">
                <a:solidFill>
                  <a:schemeClr val="bg1">
                    <a:lumMod val="95000"/>
                    <a:lumOff val="5000"/>
                  </a:schemeClr>
                </a:solidFill>
              </a:rPr>
              <a:t> </a:t>
            </a:r>
            <a:r>
              <a:rPr lang="zh-CN" altLang="en-US" sz="2400" dirty="0" smtClean="0">
                <a:solidFill>
                  <a:schemeClr val="bg1">
                    <a:lumMod val="95000"/>
                    <a:lumOff val="5000"/>
                  </a:schemeClr>
                </a:solidFill>
                <a:latin typeface="楷体" pitchFamily="49" charset="-122"/>
                <a:ea typeface="楷体" pitchFamily="49" charset="-122"/>
              </a:rPr>
              <a:t>陳松</a:t>
            </a:r>
            <a:r>
              <a:rPr lang="en-US" sz="2400" dirty="0" smtClean="0">
                <a:solidFill>
                  <a:schemeClr val="bg1">
                    <a:lumMod val="95000"/>
                    <a:lumOff val="5000"/>
                  </a:schemeClr>
                </a:solidFill>
              </a:rPr>
              <a:t>, </a:t>
            </a:r>
            <a:r>
              <a:rPr lang="en-US" sz="2400" dirty="0" err="1" smtClean="0">
                <a:solidFill>
                  <a:schemeClr val="bg1">
                    <a:lumMod val="95000"/>
                    <a:lumOff val="5000"/>
                  </a:schemeClr>
                </a:solidFill>
              </a:rPr>
              <a:t>Bucknell</a:t>
            </a:r>
            <a:r>
              <a:rPr lang="en-US" sz="2400" dirty="0" smtClean="0">
                <a:solidFill>
                  <a:schemeClr val="bg1">
                    <a:lumMod val="95000"/>
                    <a:lumOff val="5000"/>
                  </a:schemeClr>
                </a:solidFill>
              </a:rPr>
              <a:t> University</a:t>
            </a:r>
            <a:r>
              <a:rPr lang="zh-CN" altLang="en-US" sz="2400" dirty="0" smtClean="0">
                <a:solidFill>
                  <a:schemeClr val="bg1">
                    <a:lumMod val="95000"/>
                    <a:lumOff val="5000"/>
                  </a:schemeClr>
                </a:solidFill>
              </a:rPr>
              <a:t> </a:t>
            </a:r>
            <a:r>
              <a:rPr lang="en-US" sz="2400" dirty="0" smtClean="0">
                <a:solidFill>
                  <a:schemeClr val="bg1">
                    <a:lumMod val="95000"/>
                    <a:lumOff val="5000"/>
                  </a:schemeClr>
                </a:solidFill>
              </a:rPr>
              <a:t>http://bucknell.academia.edu/songchen</a:t>
            </a:r>
            <a:endParaRPr lang="en-US" sz="2400" dirty="0">
              <a:solidFill>
                <a:schemeClr val="bg1">
                  <a:lumMod val="95000"/>
                  <a:lumOff val="5000"/>
                </a:schemeClr>
              </a:solidFill>
            </a:endParaRPr>
          </a:p>
        </p:txBody>
      </p:sp>
    </p:spTree>
    <p:extLst>
      <p:ext uri="{BB962C8B-B14F-4D97-AF65-F5344CB8AC3E}">
        <p14:creationId xmlns:p14="http://schemas.microsoft.com/office/powerpoint/2010/main" val="1749668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700" name="Group 172"/>
          <p:cNvGraphicFramePr>
            <a:graphicFrameLocks noGrp="1"/>
          </p:cNvGraphicFramePr>
          <p:nvPr>
            <p:ph sz="quarter" idx="4294967295"/>
          </p:nvPr>
        </p:nvGraphicFramePr>
        <p:xfrm>
          <a:off x="271465" y="1785940"/>
          <a:ext cx="2751137" cy="4239579"/>
        </p:xfrm>
        <a:graphic>
          <a:graphicData uri="http://schemas.openxmlformats.org/drawingml/2006/table">
            <a:tbl>
              <a:tblPr/>
              <a:tblGrid>
                <a:gridCol w="503237">
                  <a:extLst>
                    <a:ext uri="{9D8B030D-6E8A-4147-A177-3AD203B41FA5}">
                      <a16:colId xmlns:a16="http://schemas.microsoft.com/office/drawing/2014/main" val="3355249628"/>
                    </a:ext>
                  </a:extLst>
                </a:gridCol>
                <a:gridCol w="1362075">
                  <a:extLst>
                    <a:ext uri="{9D8B030D-6E8A-4147-A177-3AD203B41FA5}">
                      <a16:colId xmlns:a16="http://schemas.microsoft.com/office/drawing/2014/main" val="4184308330"/>
                    </a:ext>
                  </a:extLst>
                </a:gridCol>
                <a:gridCol w="885825">
                  <a:extLst>
                    <a:ext uri="{9D8B030D-6E8A-4147-A177-3AD203B41FA5}">
                      <a16:colId xmlns:a16="http://schemas.microsoft.com/office/drawing/2014/main" val="3565934153"/>
                    </a:ext>
                  </a:extLst>
                </a:gridCol>
              </a:tblGrid>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Dates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219041161"/>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643983378"/>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An Dun </a:t>
                      </a: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安惇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423993614"/>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Chao Buzhi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晁補之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609266732"/>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Chen Jian(5)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陳薦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314283621"/>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Chen Min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陳敏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019587930"/>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Cheng Yi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程頤</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781656235"/>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Ding Du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丁度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347884107"/>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Fan Chunli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范純禮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78828544"/>
                  </a:ext>
                </a:extLst>
              </a:tr>
            </a:tbl>
          </a:graphicData>
        </a:graphic>
      </p:graphicFrame>
      <p:sp>
        <p:nvSpPr>
          <p:cNvPr id="195628" name="Text Box 90"/>
          <p:cNvSpPr txBox="1">
            <a:spLocks noChangeArrowheads="1"/>
          </p:cNvSpPr>
          <p:nvPr/>
        </p:nvSpPr>
        <p:spPr bwMode="auto">
          <a:xfrm>
            <a:off x="1036638" y="-22225"/>
            <a:ext cx="7099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0"/>
              </a:spcBef>
              <a:spcAft>
                <a:spcPct val="0"/>
              </a:spcAft>
              <a:defRPr/>
            </a:pPr>
            <a:r>
              <a:rPr lang="en-US" altLang="zh-CN" sz="2800" b="1">
                <a:solidFill>
                  <a:srgbClr val="000000"/>
                </a:solidFill>
              </a:rPr>
              <a:t>Reorganizing the Data (2nd Version):</a:t>
            </a:r>
            <a:endParaRPr lang="en-US" altLang="zh-CN" sz="4000" b="1">
              <a:solidFill>
                <a:srgbClr val="0000FF"/>
              </a:solidFill>
            </a:endParaRPr>
          </a:p>
          <a:p>
            <a:pPr algn="ctr" eaLnBrk="1" fontAlgn="base" hangingPunct="1">
              <a:spcBef>
                <a:spcPct val="0"/>
              </a:spcBef>
              <a:spcAft>
                <a:spcPct val="0"/>
              </a:spcAft>
              <a:defRPr/>
            </a:pPr>
            <a:r>
              <a:rPr lang="zh-CN" altLang="en-US" sz="2800" b="1">
                <a:solidFill>
                  <a:srgbClr val="0000FF"/>
                </a:solidFill>
                <a:ea typeface="新細明體" panose="02020300000000000000" pitchFamily="18" charset="-120"/>
              </a:rPr>
              <a:t>重新編排數據（第二版）</a:t>
            </a:r>
          </a:p>
        </p:txBody>
      </p:sp>
      <p:sp>
        <p:nvSpPr>
          <p:cNvPr id="195695" name="Text Box 177"/>
          <p:cNvSpPr txBox="1">
            <a:spLocks noChangeArrowheads="1"/>
          </p:cNvSpPr>
          <p:nvPr/>
        </p:nvSpPr>
        <p:spPr bwMode="auto">
          <a:xfrm>
            <a:off x="239713" y="1370015"/>
            <a:ext cx="1554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People </a:t>
            </a:r>
            <a:r>
              <a:rPr lang="zh-CN" altLang="en-US" sz="2000" b="1">
                <a:solidFill>
                  <a:srgbClr val="000000"/>
                </a:solidFill>
              </a:rPr>
              <a:t>人物</a:t>
            </a:r>
          </a:p>
        </p:txBody>
      </p:sp>
      <p:graphicFrame>
        <p:nvGraphicFramePr>
          <p:cNvPr id="150684" name="Group 156"/>
          <p:cNvGraphicFramePr>
            <a:graphicFrameLocks noGrp="1"/>
          </p:cNvGraphicFramePr>
          <p:nvPr>
            <p:ph type="tbl" idx="4294967295"/>
          </p:nvPr>
        </p:nvGraphicFramePr>
        <p:xfrm>
          <a:off x="3389313" y="1208090"/>
          <a:ext cx="2514600" cy="2073911"/>
        </p:xfrm>
        <a:graphic>
          <a:graphicData uri="http://schemas.openxmlformats.org/drawingml/2006/table">
            <a:tbl>
              <a:tblPr/>
              <a:tblGrid>
                <a:gridCol w="457200">
                  <a:extLst>
                    <a:ext uri="{9D8B030D-6E8A-4147-A177-3AD203B41FA5}">
                      <a16:colId xmlns:a16="http://schemas.microsoft.com/office/drawing/2014/main" val="1895518206"/>
                    </a:ext>
                  </a:extLst>
                </a:gridCol>
                <a:gridCol w="2057400">
                  <a:extLst>
                    <a:ext uri="{9D8B030D-6E8A-4147-A177-3AD203B41FA5}">
                      <a16:colId xmlns:a16="http://schemas.microsoft.com/office/drawing/2014/main" val="459537114"/>
                    </a:ext>
                  </a:extLst>
                </a:gridCol>
              </a:tblGrid>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Office Name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595064104"/>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度支勾院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817955880"/>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門下侍郎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87639888"/>
                  </a:ext>
                </a:extLst>
              </a:tr>
              <a:tr h="73183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左僕射兼門下侍郎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03147074"/>
                  </a:ext>
                </a:extLst>
              </a:tr>
            </a:tbl>
          </a:graphicData>
        </a:graphic>
      </p:graphicFrame>
      <p:graphicFrame>
        <p:nvGraphicFramePr>
          <p:cNvPr id="150685" name="Group 157"/>
          <p:cNvGraphicFramePr>
            <a:graphicFrameLocks noGrp="1"/>
          </p:cNvGraphicFramePr>
          <p:nvPr>
            <p:ph type="tbl" idx="4294967295"/>
          </p:nvPr>
        </p:nvGraphicFramePr>
        <p:xfrm>
          <a:off x="3359152" y="3708402"/>
          <a:ext cx="2627313" cy="3079433"/>
        </p:xfrm>
        <a:graphic>
          <a:graphicData uri="http://schemas.openxmlformats.org/drawingml/2006/table">
            <a:tbl>
              <a:tblPr/>
              <a:tblGrid>
                <a:gridCol w="420688">
                  <a:extLst>
                    <a:ext uri="{9D8B030D-6E8A-4147-A177-3AD203B41FA5}">
                      <a16:colId xmlns:a16="http://schemas.microsoft.com/office/drawing/2014/main" val="217224911"/>
                    </a:ext>
                  </a:extLst>
                </a:gridCol>
                <a:gridCol w="2206625">
                  <a:extLst>
                    <a:ext uri="{9D8B030D-6E8A-4147-A177-3AD203B41FA5}">
                      <a16:colId xmlns:a16="http://schemas.microsoft.com/office/drawing/2014/main" val="2335538531"/>
                    </a:ext>
                  </a:extLst>
                </a:gridCol>
              </a:tblGrid>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Association 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39239743"/>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Yuanyou coalition member (</a:t>
                      </a: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元祐黨</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754337614"/>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Desires opposed 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637947545"/>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10392678"/>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97596751"/>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Honored 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09459876"/>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Recommended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01977486"/>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Patron of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198658134"/>
                  </a:ext>
                </a:extLst>
              </a:tr>
            </a:tbl>
          </a:graphicData>
        </a:graphic>
      </p:graphicFrame>
      <p:sp>
        <p:nvSpPr>
          <p:cNvPr id="195742" name="Text Box 175"/>
          <p:cNvSpPr txBox="1">
            <a:spLocks noChangeArrowheads="1"/>
          </p:cNvSpPr>
          <p:nvPr/>
        </p:nvSpPr>
        <p:spPr bwMode="auto">
          <a:xfrm>
            <a:off x="3282950" y="850902"/>
            <a:ext cx="2101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Office Titles </a:t>
            </a:r>
            <a:r>
              <a:rPr lang="zh-CN" altLang="en-US" sz="2000" b="1">
                <a:solidFill>
                  <a:srgbClr val="000000"/>
                </a:solidFill>
              </a:rPr>
              <a:t>官名</a:t>
            </a:r>
          </a:p>
        </p:txBody>
      </p:sp>
      <p:sp>
        <p:nvSpPr>
          <p:cNvPr id="195743" name="Text Box 176"/>
          <p:cNvSpPr txBox="1">
            <a:spLocks noChangeArrowheads="1"/>
          </p:cNvSpPr>
          <p:nvPr/>
        </p:nvSpPr>
        <p:spPr bwMode="auto">
          <a:xfrm>
            <a:off x="3240088" y="3298827"/>
            <a:ext cx="3071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b="1">
                <a:solidFill>
                  <a:srgbClr val="000000"/>
                </a:solidFill>
              </a:rPr>
              <a:t>Associations </a:t>
            </a:r>
            <a:r>
              <a:rPr lang="zh-CN" altLang="en-US" sz="2000" b="1">
                <a:solidFill>
                  <a:srgbClr val="000000"/>
                </a:solidFill>
              </a:rPr>
              <a:t>社會關係</a:t>
            </a:r>
          </a:p>
        </p:txBody>
      </p:sp>
      <p:graphicFrame>
        <p:nvGraphicFramePr>
          <p:cNvPr id="150687" name="Group 159"/>
          <p:cNvGraphicFramePr>
            <a:graphicFrameLocks noGrp="1"/>
          </p:cNvGraphicFramePr>
          <p:nvPr>
            <p:ph type="tbl" idx="4294967295"/>
          </p:nvPr>
        </p:nvGraphicFramePr>
        <p:xfrm>
          <a:off x="6308727" y="1565277"/>
          <a:ext cx="2741613" cy="1437323"/>
        </p:xfrm>
        <a:graphic>
          <a:graphicData uri="http://schemas.openxmlformats.org/drawingml/2006/table">
            <a:tbl>
              <a:tblPr/>
              <a:tblGrid>
                <a:gridCol w="927100">
                  <a:extLst>
                    <a:ext uri="{9D8B030D-6E8A-4147-A177-3AD203B41FA5}">
                      <a16:colId xmlns:a16="http://schemas.microsoft.com/office/drawing/2014/main" val="2162068834"/>
                    </a:ext>
                  </a:extLst>
                </a:gridCol>
                <a:gridCol w="874713">
                  <a:extLst>
                    <a:ext uri="{9D8B030D-6E8A-4147-A177-3AD203B41FA5}">
                      <a16:colId xmlns:a16="http://schemas.microsoft.com/office/drawing/2014/main" val="1179966143"/>
                    </a:ext>
                  </a:extLst>
                </a:gridCol>
                <a:gridCol w="939800">
                  <a:extLst>
                    <a:ext uri="{9D8B030D-6E8A-4147-A177-3AD203B41FA5}">
                      <a16:colId xmlns:a16="http://schemas.microsoft.com/office/drawing/2014/main" val="1846485025"/>
                    </a:ext>
                  </a:extLst>
                </a:gridCol>
              </a:tblGrid>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Person 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Office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Posting Date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344488541"/>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1059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128800669"/>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779227794"/>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60693131"/>
                  </a:ext>
                </a:extLst>
              </a:tr>
            </a:tbl>
          </a:graphicData>
        </a:graphic>
      </p:graphicFrame>
      <p:sp>
        <p:nvSpPr>
          <p:cNvPr id="195812" name="Text Box 173"/>
          <p:cNvSpPr txBox="1">
            <a:spLocks noChangeArrowheads="1"/>
          </p:cNvSpPr>
          <p:nvPr/>
        </p:nvSpPr>
        <p:spPr bwMode="auto">
          <a:xfrm>
            <a:off x="6284913" y="865190"/>
            <a:ext cx="176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Postings Data</a:t>
            </a:r>
          </a:p>
          <a:p>
            <a:pPr eaLnBrk="1" fontAlgn="base" hangingPunct="1">
              <a:spcBef>
                <a:spcPct val="0"/>
              </a:spcBef>
              <a:spcAft>
                <a:spcPct val="0"/>
              </a:spcAft>
              <a:defRPr/>
            </a:pPr>
            <a:r>
              <a:rPr lang="zh-CN" altLang="en-US" sz="2000" b="1">
                <a:solidFill>
                  <a:srgbClr val="000000"/>
                </a:solidFill>
              </a:rPr>
              <a:t>任官資料</a:t>
            </a:r>
          </a:p>
        </p:txBody>
      </p:sp>
      <p:sp>
        <p:nvSpPr>
          <p:cNvPr id="195813" name="Text Box 174"/>
          <p:cNvSpPr txBox="1">
            <a:spLocks noChangeArrowheads="1"/>
          </p:cNvSpPr>
          <p:nvPr/>
        </p:nvSpPr>
        <p:spPr bwMode="auto">
          <a:xfrm>
            <a:off x="6297615" y="3063877"/>
            <a:ext cx="2846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Associations Data</a:t>
            </a:r>
          </a:p>
          <a:p>
            <a:pPr eaLnBrk="1" fontAlgn="base" hangingPunct="1">
              <a:spcBef>
                <a:spcPct val="0"/>
              </a:spcBef>
              <a:spcAft>
                <a:spcPct val="0"/>
              </a:spcAft>
              <a:defRPr/>
            </a:pPr>
            <a:r>
              <a:rPr lang="zh-CN" altLang="en-US" sz="2000" b="1">
                <a:solidFill>
                  <a:srgbClr val="000000"/>
                </a:solidFill>
              </a:rPr>
              <a:t>社會關係資料</a:t>
            </a:r>
          </a:p>
        </p:txBody>
      </p:sp>
      <p:graphicFrame>
        <p:nvGraphicFramePr>
          <p:cNvPr id="195858" name="Group 274"/>
          <p:cNvGraphicFramePr>
            <a:graphicFrameLocks noGrp="1"/>
          </p:cNvGraphicFramePr>
          <p:nvPr/>
        </p:nvGraphicFramePr>
        <p:xfrm>
          <a:off x="6253163" y="3783015"/>
          <a:ext cx="2641600" cy="2970849"/>
        </p:xfrm>
        <a:graphic>
          <a:graphicData uri="http://schemas.openxmlformats.org/drawingml/2006/table">
            <a:tbl>
              <a:tblPr/>
              <a:tblGrid>
                <a:gridCol w="979487">
                  <a:extLst>
                    <a:ext uri="{9D8B030D-6E8A-4147-A177-3AD203B41FA5}">
                      <a16:colId xmlns:a16="http://schemas.microsoft.com/office/drawing/2014/main" val="2915841473"/>
                    </a:ext>
                  </a:extLst>
                </a:gridCol>
                <a:gridCol w="900113">
                  <a:extLst>
                    <a:ext uri="{9D8B030D-6E8A-4147-A177-3AD203B41FA5}">
                      <a16:colId xmlns:a16="http://schemas.microsoft.com/office/drawing/2014/main" val="2759971272"/>
                    </a:ext>
                  </a:extLst>
                </a:gridCol>
                <a:gridCol w="762000">
                  <a:extLst>
                    <a:ext uri="{9D8B030D-6E8A-4147-A177-3AD203B41FA5}">
                      <a16:colId xmlns:a16="http://schemas.microsoft.com/office/drawing/2014/main" val="4063576019"/>
                    </a:ext>
                  </a:extLst>
                </a:gridCol>
              </a:tblGrid>
              <a:tr h="3302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Assoc Type 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Person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Assoc 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994358419"/>
                  </a:ext>
                </a:extLst>
              </a:tr>
              <a:tr h="2952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854663998"/>
                  </a:ext>
                </a:extLst>
              </a:tr>
              <a:tr h="2682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72393106"/>
                  </a:ext>
                </a:extLst>
              </a:tr>
              <a:tr h="2921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63886399"/>
                  </a:ext>
                </a:extLst>
              </a:tr>
              <a:tr h="2952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29876945"/>
                  </a:ext>
                </a:extLst>
              </a:tr>
              <a:tr h="2825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82598896"/>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025597328"/>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493961931"/>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42120408"/>
                  </a:ext>
                </a:extLst>
              </a:tr>
            </a:tbl>
          </a:graphicData>
        </a:graphic>
      </p:graphicFrame>
    </p:spTree>
    <p:extLst>
      <p:ext uri="{BB962C8B-B14F-4D97-AF65-F5344CB8AC3E}">
        <p14:creationId xmlns:p14="http://schemas.microsoft.com/office/powerpoint/2010/main" val="2718306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419100" y="1031875"/>
            <a:ext cx="76279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800" b="1">
                <a:solidFill>
                  <a:srgbClr val="0000FF"/>
                </a:solidFill>
              </a:rPr>
              <a:t>Second Advantage of Relational Databases:</a:t>
            </a:r>
            <a:r>
              <a:rPr lang="en-US" altLang="zh-CN" sz="2800">
                <a:solidFill>
                  <a:srgbClr val="0000FF"/>
                </a:solidFill>
              </a:rPr>
              <a:t/>
            </a:r>
            <a:br>
              <a:rPr lang="en-US" altLang="zh-CN" sz="2800">
                <a:solidFill>
                  <a:srgbClr val="0000FF"/>
                </a:solidFill>
              </a:rPr>
            </a:br>
            <a:r>
              <a:rPr lang="en-US" altLang="zh-CN" sz="2800">
                <a:solidFill>
                  <a:srgbClr val="0000FF"/>
                </a:solidFill>
              </a:rPr>
              <a:t>                </a:t>
            </a:r>
            <a:r>
              <a:rPr lang="en-US" altLang="zh-CN" sz="2800" b="1">
                <a:solidFill>
                  <a:srgbClr val="0000FF"/>
                </a:solidFill>
              </a:rPr>
              <a:t>“Data Normalization”</a:t>
            </a:r>
          </a:p>
          <a:p>
            <a:pPr eaLnBrk="1" fontAlgn="base" hangingPunct="1">
              <a:spcBef>
                <a:spcPct val="0"/>
              </a:spcBef>
              <a:spcAft>
                <a:spcPct val="0"/>
              </a:spcAft>
              <a:defRPr/>
            </a:pPr>
            <a:r>
              <a:rPr lang="zh-CN" altLang="en-US" sz="2800" b="1">
                <a:solidFill>
                  <a:srgbClr val="0000FF"/>
                </a:solidFill>
              </a:rPr>
              <a:t>關係型數據庫之優點（二）：</a:t>
            </a:r>
            <a:r>
              <a:rPr lang="ja-JP" altLang="en-US" sz="2800" b="1">
                <a:solidFill>
                  <a:srgbClr val="0000FF"/>
                </a:solidFill>
                <a:latin typeface="新細明體" panose="02020300000000000000" pitchFamily="18" charset="-120"/>
                <a:ea typeface="新細明體" panose="02020300000000000000" pitchFamily="18" charset="-120"/>
              </a:rPr>
              <a:t>「</a:t>
            </a:r>
            <a:r>
              <a:rPr lang="zh-CN" altLang="en-US" sz="2800" b="1">
                <a:solidFill>
                  <a:srgbClr val="0000FF"/>
                </a:solidFill>
                <a:latin typeface="新細明體" panose="02020300000000000000" pitchFamily="18" charset="-120"/>
                <a:ea typeface="新細明體" panose="02020300000000000000" pitchFamily="18" charset="-120"/>
              </a:rPr>
              <a:t>數據規範化</a:t>
            </a:r>
            <a:r>
              <a:rPr lang="zh-CN" altLang="en-US">
                <a:solidFill>
                  <a:srgbClr val="0000FF"/>
                </a:solidFill>
                <a:latin typeface="新細明體" panose="02020300000000000000" pitchFamily="18" charset="-120"/>
                <a:ea typeface="新細明體" panose="02020300000000000000" pitchFamily="18" charset="-120"/>
              </a:rPr>
              <a:t> </a:t>
            </a:r>
            <a:r>
              <a:rPr lang="ja-JP" altLang="en-US" sz="2800" b="1">
                <a:solidFill>
                  <a:srgbClr val="0000FF"/>
                </a:solidFill>
                <a:latin typeface="新細明體" panose="02020300000000000000" pitchFamily="18" charset="-120"/>
                <a:ea typeface="新細明體" panose="02020300000000000000" pitchFamily="18" charset="-120"/>
              </a:rPr>
              <a:t>」</a:t>
            </a:r>
            <a:endParaRPr lang="zh-CN" altLang="en-US" sz="2800" b="1">
              <a:solidFill>
                <a:srgbClr val="0000FF"/>
              </a:solidFill>
              <a:latin typeface="新細明體" panose="02020300000000000000" pitchFamily="18" charset="-120"/>
              <a:ea typeface="新細明體" panose="02020300000000000000" pitchFamily="18" charset="-120"/>
            </a:endParaRPr>
          </a:p>
        </p:txBody>
      </p:sp>
      <p:sp>
        <p:nvSpPr>
          <p:cNvPr id="16394" name="Rectangle 10"/>
          <p:cNvSpPr>
            <a:spLocks noGrp="1" noChangeArrowheads="1"/>
          </p:cNvSpPr>
          <p:nvPr>
            <p:ph type="body" sz="half" idx="4294967295"/>
          </p:nvPr>
        </p:nvSpPr>
        <p:spPr>
          <a:xfrm>
            <a:off x="2" y="2560638"/>
            <a:ext cx="4875213" cy="4297362"/>
          </a:xfrm>
        </p:spPr>
        <p:txBody>
          <a:bodyPr/>
          <a:lstStyle/>
          <a:p>
            <a:pPr eaLnBrk="1" hangingPunct="1">
              <a:spcBef>
                <a:spcPct val="0"/>
              </a:spcBef>
              <a:spcAft>
                <a:spcPct val="0"/>
              </a:spcAft>
            </a:pPr>
            <a:r>
              <a:rPr lang="en-US" altLang="zh-CN" sz="2800" dirty="0">
                <a:latin typeface="Arial" panose="020B0604020202020204" pitchFamily="34" charset="0"/>
                <a:cs typeface="Arial" panose="020B0604020202020204" pitchFamily="34" charset="0"/>
              </a:rPr>
              <a:t>Information about entities appears </a:t>
            </a:r>
            <a:r>
              <a:rPr lang="en-US" altLang="zh-CN" sz="2800" b="1" dirty="0">
                <a:latin typeface="Arial" panose="020B0604020202020204" pitchFamily="34" charset="0"/>
                <a:cs typeface="Arial" panose="020B0604020202020204" pitchFamily="34" charset="0"/>
              </a:rPr>
              <a:t>just once</a:t>
            </a:r>
            <a:r>
              <a:rPr lang="en-US" altLang="zh-CN" sz="2800" dirty="0">
                <a:latin typeface="Arial" panose="020B0604020202020204" pitchFamily="34" charset="0"/>
                <a:cs typeface="Arial" panose="020B0604020202020204" pitchFamily="34" charset="0"/>
              </a:rPr>
              <a:t> in the database.</a:t>
            </a:r>
          </a:p>
          <a:p>
            <a:pPr eaLnBrk="1" hangingPunct="1">
              <a:spcBef>
                <a:spcPct val="0"/>
              </a:spcBef>
              <a:spcAft>
                <a:spcPct val="0"/>
              </a:spcAft>
            </a:pPr>
            <a:r>
              <a:rPr lang="en-US" altLang="zh-CN" sz="2800" dirty="0">
                <a:latin typeface="Arial" panose="020B0604020202020204" pitchFamily="34" charset="0"/>
                <a:cs typeface="Arial" panose="020B0604020202020204" pitchFamily="34" charset="0"/>
              </a:rPr>
              <a:t>Errors in information need to be corrected </a:t>
            </a:r>
            <a:r>
              <a:rPr lang="en-US" altLang="zh-CN" sz="2800" b="1" dirty="0">
                <a:latin typeface="Arial" panose="020B0604020202020204" pitchFamily="34" charset="0"/>
                <a:cs typeface="Arial" panose="020B0604020202020204" pitchFamily="34" charset="0"/>
              </a:rPr>
              <a:t>just once</a:t>
            </a:r>
            <a:r>
              <a:rPr lang="en-US" altLang="zh-CN" sz="2800" dirty="0">
                <a:latin typeface="Arial" panose="020B0604020202020204" pitchFamily="34" charset="0"/>
                <a:cs typeface="Arial" panose="020B0604020202020204" pitchFamily="34" charset="0"/>
              </a:rPr>
              <a:t>.</a:t>
            </a:r>
          </a:p>
          <a:p>
            <a:r>
              <a:rPr lang="en-US" altLang="zh-CN" sz="2800" dirty="0">
                <a:latin typeface="Arial" panose="020B0604020202020204" pitchFamily="34" charset="0"/>
                <a:cs typeface="Arial" panose="020B0604020202020204" pitchFamily="34" charset="0"/>
              </a:rPr>
              <a:t>New information uses “table-look-up” about entities that </a:t>
            </a:r>
            <a:r>
              <a:rPr lang="en-US" altLang="zh-CN" sz="2800" b="1" dirty="0">
                <a:latin typeface="Arial" panose="020B0604020202020204" pitchFamily="34" charset="0"/>
                <a:cs typeface="Arial" panose="020B0604020202020204" pitchFamily="34" charset="0"/>
              </a:rPr>
              <a:t>reduces data-entry mistakes</a:t>
            </a:r>
            <a:r>
              <a:rPr lang="en-US" altLang="zh-CN" sz="280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sp>
        <p:nvSpPr>
          <p:cNvPr id="16395" name="Rectangle 11"/>
          <p:cNvSpPr>
            <a:spLocks noGrp="1" noChangeArrowheads="1"/>
          </p:cNvSpPr>
          <p:nvPr>
            <p:ph type="body" sz="half" idx="4294967295"/>
          </p:nvPr>
        </p:nvSpPr>
        <p:spPr>
          <a:xfrm>
            <a:off x="5105400" y="2654300"/>
            <a:ext cx="4038600" cy="4203700"/>
          </a:xfrm>
        </p:spPr>
        <p:txBody>
          <a:bodyPr/>
          <a:lstStyle/>
          <a:p>
            <a:pPr eaLnBrk="1" hangingPunct="1">
              <a:spcBef>
                <a:spcPct val="0"/>
              </a:spcBef>
              <a:spcAft>
                <a:spcPct val="0"/>
              </a:spcAft>
            </a:pPr>
            <a:r>
              <a:rPr lang="zh-CN" altLang="en-US" sz="2800">
                <a:ea typeface="新細明體" panose="02020300000000000000" pitchFamily="18" charset="-120"/>
              </a:rPr>
              <a:t>各個實體的信息在數據庫中僅出現</a:t>
            </a:r>
            <a:r>
              <a:rPr lang="zh-CN" altLang="en-US" sz="2800" b="1">
                <a:ea typeface="新細明體" panose="02020300000000000000" pitchFamily="18" charset="-120"/>
              </a:rPr>
              <a:t>一次</a:t>
            </a:r>
            <a:r>
              <a:rPr lang="zh-CN" altLang="en-US" sz="2800">
                <a:ea typeface="新細明體" panose="02020300000000000000" pitchFamily="18" charset="-120"/>
              </a:rPr>
              <a:t>。</a:t>
            </a:r>
          </a:p>
          <a:p>
            <a:pPr eaLnBrk="1" hangingPunct="1">
              <a:spcBef>
                <a:spcPct val="0"/>
              </a:spcBef>
              <a:spcAft>
                <a:spcPct val="0"/>
              </a:spcAft>
            </a:pPr>
            <a:r>
              <a:rPr lang="zh-CN" altLang="en-US" sz="2800">
                <a:ea typeface="新細明體" panose="02020300000000000000" pitchFamily="18" charset="-120"/>
              </a:rPr>
              <a:t>對出錯的信息加以糾正時，只需糾正</a:t>
            </a:r>
            <a:r>
              <a:rPr lang="zh-CN" altLang="en-US" sz="2800" b="1">
                <a:ea typeface="新細明體" panose="02020300000000000000" pitchFamily="18" charset="-120"/>
              </a:rPr>
              <a:t>一次</a:t>
            </a:r>
            <a:r>
              <a:rPr lang="zh-CN" altLang="en-US" sz="2800">
                <a:ea typeface="新細明體" panose="02020300000000000000" pitchFamily="18" charset="-120"/>
              </a:rPr>
              <a:t>。</a:t>
            </a:r>
          </a:p>
          <a:p>
            <a:r>
              <a:rPr lang="zh-CN" altLang="en-US" sz="2800"/>
              <a:t>新增信息時，會查詢資料表添加有關各個實體的信息，故而</a:t>
            </a:r>
            <a:r>
              <a:rPr lang="zh-CN" altLang="en-US" sz="2800" b="1"/>
              <a:t>減少了數據錄入時的出錯幾率</a:t>
            </a:r>
            <a:r>
              <a:rPr lang="zh-CN" altLang="en-US" sz="2800"/>
              <a:t>。</a:t>
            </a:r>
          </a:p>
          <a:p>
            <a:endParaRPr lang="zh-CN" altLang="en-US" sz="2800"/>
          </a:p>
        </p:txBody>
      </p:sp>
    </p:spTree>
    <p:extLst>
      <p:ext uri="{BB962C8B-B14F-4D97-AF65-F5344CB8AC3E}">
        <p14:creationId xmlns:p14="http://schemas.microsoft.com/office/powerpoint/2010/main" val="206950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4"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3"/>
          <p:cNvSpPr txBox="1">
            <a:spLocks noChangeArrowheads="1"/>
          </p:cNvSpPr>
          <p:nvPr/>
        </p:nvSpPr>
        <p:spPr bwMode="auto">
          <a:xfrm>
            <a:off x="419100" y="1031875"/>
            <a:ext cx="76279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800" b="1">
                <a:solidFill>
                  <a:srgbClr val="0000FF"/>
                </a:solidFill>
              </a:rPr>
              <a:t>Second Advantage of Relational Databases:</a:t>
            </a:r>
            <a:r>
              <a:rPr lang="en-US" altLang="zh-CN" sz="2800">
                <a:solidFill>
                  <a:srgbClr val="0000FF"/>
                </a:solidFill>
              </a:rPr>
              <a:t/>
            </a:r>
            <a:br>
              <a:rPr lang="en-US" altLang="zh-CN" sz="2800">
                <a:solidFill>
                  <a:srgbClr val="0000FF"/>
                </a:solidFill>
              </a:rPr>
            </a:br>
            <a:r>
              <a:rPr lang="en-US" altLang="zh-CN" sz="2800">
                <a:solidFill>
                  <a:srgbClr val="0000FF"/>
                </a:solidFill>
              </a:rPr>
              <a:t>                </a:t>
            </a:r>
            <a:r>
              <a:rPr lang="en-US" altLang="zh-CN" sz="2800" b="1">
                <a:solidFill>
                  <a:srgbClr val="0000FF"/>
                </a:solidFill>
              </a:rPr>
              <a:t>“Data Normalization”</a:t>
            </a:r>
          </a:p>
          <a:p>
            <a:pPr eaLnBrk="1" fontAlgn="base" hangingPunct="1">
              <a:spcBef>
                <a:spcPct val="0"/>
              </a:spcBef>
              <a:spcAft>
                <a:spcPct val="0"/>
              </a:spcAft>
              <a:defRPr/>
            </a:pPr>
            <a:r>
              <a:rPr lang="zh-CN" altLang="en-US" sz="2800" b="1">
                <a:solidFill>
                  <a:srgbClr val="0000FF"/>
                </a:solidFill>
              </a:rPr>
              <a:t>關係型數據庫之優點（二）：</a:t>
            </a:r>
            <a:r>
              <a:rPr lang="ja-JP" altLang="en-US" sz="2800" b="1">
                <a:solidFill>
                  <a:srgbClr val="0000FF"/>
                </a:solidFill>
                <a:latin typeface="新細明體" panose="02020300000000000000" pitchFamily="18" charset="-120"/>
                <a:ea typeface="新細明體" panose="02020300000000000000" pitchFamily="18" charset="-120"/>
              </a:rPr>
              <a:t>「</a:t>
            </a:r>
            <a:r>
              <a:rPr lang="zh-CN" altLang="en-US" sz="2800" b="1">
                <a:solidFill>
                  <a:srgbClr val="0000FF"/>
                </a:solidFill>
                <a:latin typeface="新細明體" panose="02020300000000000000" pitchFamily="18" charset="-120"/>
                <a:ea typeface="新細明體" panose="02020300000000000000" pitchFamily="18" charset="-120"/>
              </a:rPr>
              <a:t>數據規範化</a:t>
            </a:r>
            <a:r>
              <a:rPr lang="zh-CN" altLang="en-US">
                <a:solidFill>
                  <a:srgbClr val="0000FF"/>
                </a:solidFill>
                <a:latin typeface="新細明體" panose="02020300000000000000" pitchFamily="18" charset="-120"/>
                <a:ea typeface="新細明體" panose="02020300000000000000" pitchFamily="18" charset="-120"/>
              </a:rPr>
              <a:t> </a:t>
            </a:r>
            <a:r>
              <a:rPr lang="ja-JP" altLang="en-US" sz="2800" b="1">
                <a:solidFill>
                  <a:srgbClr val="0000FF"/>
                </a:solidFill>
                <a:latin typeface="新細明體" panose="02020300000000000000" pitchFamily="18" charset="-120"/>
                <a:ea typeface="新細明體" panose="02020300000000000000" pitchFamily="18" charset="-120"/>
              </a:rPr>
              <a:t>」</a:t>
            </a:r>
            <a:endParaRPr lang="zh-CN" altLang="en-US" sz="2800" b="1">
              <a:solidFill>
                <a:srgbClr val="0000FF"/>
              </a:solidFill>
              <a:latin typeface="新細明體" panose="02020300000000000000" pitchFamily="18" charset="-120"/>
              <a:ea typeface="新細明體" panose="02020300000000000000" pitchFamily="18" charset="-120"/>
            </a:endParaRPr>
          </a:p>
        </p:txBody>
      </p:sp>
      <p:sp>
        <p:nvSpPr>
          <p:cNvPr id="17421" name="Rectangle 13"/>
          <p:cNvSpPr>
            <a:spLocks noGrp="1" noChangeArrowheads="1"/>
          </p:cNvSpPr>
          <p:nvPr>
            <p:ph type="body" sz="half" idx="4294967295"/>
          </p:nvPr>
        </p:nvSpPr>
        <p:spPr>
          <a:xfrm>
            <a:off x="192090" y="2351088"/>
            <a:ext cx="4079875" cy="4506912"/>
          </a:xfrm>
        </p:spPr>
        <p:txBody>
          <a:bodyPr/>
          <a:lstStyle/>
          <a:p>
            <a:pPr>
              <a:lnSpc>
                <a:spcPct val="90000"/>
              </a:lnSpc>
            </a:pPr>
            <a:r>
              <a:rPr lang="en-US" altLang="zh-CN" sz="2400">
                <a:latin typeface="Arial" panose="020B0604020202020204" pitchFamily="34" charset="0"/>
              </a:rPr>
              <a:t>People are entities. </a:t>
            </a:r>
          </a:p>
          <a:p>
            <a:pPr>
              <a:lnSpc>
                <a:spcPct val="90000"/>
              </a:lnSpc>
            </a:pPr>
            <a:r>
              <a:rPr lang="en-US" altLang="zh-CN" sz="2400">
                <a:latin typeface="Arial" panose="020B0604020202020204" pitchFamily="34" charset="0"/>
              </a:rPr>
              <a:t>Their names are </a:t>
            </a:r>
            <a:r>
              <a:rPr lang="en-US" altLang="zh-CN" sz="2400" i="1">
                <a:latin typeface="Arial" panose="020B0604020202020204" pitchFamily="34" charset="0"/>
              </a:rPr>
              <a:t>information</a:t>
            </a:r>
            <a:r>
              <a:rPr lang="en-US" altLang="zh-CN" sz="2400">
                <a:latin typeface="Arial" panose="020B0604020202020204" pitchFamily="34" charset="0"/>
              </a:rPr>
              <a:t> about them. </a:t>
            </a:r>
            <a:br>
              <a:rPr lang="en-US" altLang="zh-CN" sz="2400">
                <a:latin typeface="Arial" panose="020B0604020202020204" pitchFamily="34" charset="0"/>
              </a:rPr>
            </a:br>
            <a:r>
              <a:rPr lang="en-US" altLang="zh-CN" sz="1400">
                <a:latin typeface="Arial" panose="020B0604020202020204" pitchFamily="34" charset="0"/>
              </a:rPr>
              <a:t/>
            </a:r>
            <a:br>
              <a:rPr lang="en-US" altLang="zh-CN" sz="1400">
                <a:latin typeface="Arial" panose="020B0604020202020204" pitchFamily="34" charset="0"/>
              </a:rPr>
            </a:br>
            <a:r>
              <a:rPr lang="en-US" altLang="zh-CN" sz="2400">
                <a:latin typeface="Arial" panose="020B0604020202020204" pitchFamily="34" charset="0"/>
              </a:rPr>
              <a:t>Misromanization (</a:t>
            </a:r>
            <a:r>
              <a:rPr lang="zh-TW" altLang="en-US" sz="2400">
                <a:latin typeface="Arial" panose="020B0604020202020204" pitchFamily="34" charset="0"/>
              </a:rPr>
              <a:t>岑參 </a:t>
            </a:r>
            <a:r>
              <a:rPr lang="en-US" altLang="zh-TW" sz="2400">
                <a:latin typeface="Arial" panose="020B0604020202020204" pitchFamily="34" charset="0"/>
              </a:rPr>
              <a:t>as “Cen Can”) </a:t>
            </a:r>
            <a:br>
              <a:rPr lang="en-US" altLang="zh-TW" sz="2400">
                <a:latin typeface="Arial" panose="020B0604020202020204" pitchFamily="34" charset="0"/>
              </a:rPr>
            </a:br>
            <a:r>
              <a:rPr lang="en-US" altLang="zh-TW" sz="2400">
                <a:latin typeface="Arial" panose="020B0604020202020204" pitchFamily="34" charset="0"/>
              </a:rPr>
              <a:t>needs to be corrected </a:t>
            </a:r>
            <a:r>
              <a:rPr lang="en-US" altLang="zh-TW" sz="2400" b="1">
                <a:latin typeface="Arial" panose="020B0604020202020204" pitchFamily="34" charset="0"/>
              </a:rPr>
              <a:t>in just one place</a:t>
            </a:r>
            <a:r>
              <a:rPr lang="en-US" altLang="zh-TW" sz="2400">
                <a:latin typeface="Arial" panose="020B0604020202020204" pitchFamily="34" charset="0"/>
              </a:rPr>
              <a:t>.</a:t>
            </a:r>
            <a:endParaRPr lang="en-US" altLang="zh-CN" sz="2400">
              <a:latin typeface="Arial" panose="020B0604020202020204" pitchFamily="34" charset="0"/>
            </a:endParaRPr>
          </a:p>
          <a:p>
            <a:pPr>
              <a:lnSpc>
                <a:spcPct val="90000"/>
              </a:lnSpc>
            </a:pPr>
            <a:r>
              <a:rPr lang="en-US" altLang="zh-CN" sz="2400">
                <a:latin typeface="Arial" panose="020B0604020202020204" pitchFamily="34" charset="0"/>
              </a:rPr>
              <a:t>Inputters need not know how to romanize </a:t>
            </a:r>
            <a:r>
              <a:rPr lang="zh-TW" altLang="en-US" sz="2400">
                <a:latin typeface="Arial" panose="020B0604020202020204" pitchFamily="34" charset="0"/>
              </a:rPr>
              <a:t>岑參 </a:t>
            </a:r>
            <a:br>
              <a:rPr lang="zh-TW" altLang="en-US" sz="2400">
                <a:latin typeface="Arial" panose="020B0604020202020204" pitchFamily="34" charset="0"/>
              </a:rPr>
            </a:br>
            <a:r>
              <a:rPr lang="en-US" altLang="zh-TW" sz="2400">
                <a:latin typeface="Arial" panose="020B0604020202020204" pitchFamily="34" charset="0"/>
              </a:rPr>
              <a:t>since they will get his ID from the “PEOPLE” table</a:t>
            </a:r>
            <a:r>
              <a:rPr lang="en-US" altLang="zh-CN" sz="2400">
                <a:latin typeface="Arial" panose="020B0604020202020204" pitchFamily="34" charset="0"/>
              </a:rPr>
              <a:t>.</a:t>
            </a:r>
            <a:endParaRPr lang="en-US" altLang="zh-TW" sz="2400">
              <a:latin typeface="Arial" panose="020B0604020202020204" pitchFamily="34" charset="0"/>
            </a:endParaRPr>
          </a:p>
          <a:p>
            <a:pPr>
              <a:lnSpc>
                <a:spcPct val="90000"/>
              </a:lnSpc>
            </a:pPr>
            <a:endParaRPr lang="zh-CN" altLang="en-US" sz="2400">
              <a:latin typeface="Arial" panose="020B0604020202020204" pitchFamily="34" charset="0"/>
            </a:endParaRPr>
          </a:p>
        </p:txBody>
      </p:sp>
      <p:sp>
        <p:nvSpPr>
          <p:cNvPr id="17422" name="Rectangle 14"/>
          <p:cNvSpPr>
            <a:spLocks noGrp="1" noChangeArrowheads="1"/>
          </p:cNvSpPr>
          <p:nvPr>
            <p:ph type="body" sz="half" idx="4294967295"/>
          </p:nvPr>
        </p:nvSpPr>
        <p:spPr>
          <a:xfrm>
            <a:off x="4648200" y="2395538"/>
            <a:ext cx="4495800" cy="4462462"/>
          </a:xfrm>
        </p:spPr>
        <p:txBody>
          <a:bodyPr/>
          <a:lstStyle/>
          <a:p>
            <a:r>
              <a:rPr lang="zh-CN" altLang="en-US" sz="2400"/>
              <a:t>每個人物都是一個實體。</a:t>
            </a:r>
          </a:p>
          <a:p>
            <a:r>
              <a:rPr lang="zh-CN" altLang="en-US" sz="2400"/>
              <a:t>其姓名則是有關這個實體的</a:t>
            </a:r>
            <a:r>
              <a:rPr lang="zh-CN" altLang="en-US" sz="2400" b="1" u="sng"/>
              <a:t>信息</a:t>
            </a:r>
            <a:r>
              <a:rPr lang="zh-CN" altLang="en-US" sz="2400"/>
              <a:t>。</a:t>
            </a:r>
          </a:p>
          <a:p>
            <a:pPr>
              <a:buFontTx/>
              <a:buNone/>
            </a:pPr>
            <a:r>
              <a:rPr lang="zh-CN" altLang="en-US" sz="2400"/>
              <a:t>	因此，當一個人物的姓名的拼音出現錯誤時（如將</a:t>
            </a:r>
            <a:r>
              <a:rPr lang="ja-JP" altLang="en-US" sz="2400"/>
              <a:t>「</a:t>
            </a:r>
            <a:r>
              <a:rPr lang="zh-TW" altLang="en-US" sz="2400"/>
              <a:t>岑參 </a:t>
            </a:r>
            <a:r>
              <a:rPr lang="ja-JP" altLang="en-US" sz="2400"/>
              <a:t>」</a:t>
            </a:r>
            <a:r>
              <a:rPr lang="zh-CN" altLang="en-US" sz="2400"/>
              <a:t> 的拼音誤作 </a:t>
            </a:r>
            <a:r>
              <a:rPr lang="en-US" altLang="zh-CN" sz="2400"/>
              <a:t>“Cen Can”</a:t>
            </a:r>
            <a:r>
              <a:rPr lang="zh-CN" altLang="en-US" sz="2400"/>
              <a:t>），</a:t>
            </a:r>
            <a:r>
              <a:rPr lang="zh-CN" altLang="en-US" sz="2400" b="1"/>
              <a:t>只需在一處加以修改</a:t>
            </a:r>
            <a:r>
              <a:rPr lang="zh-CN" altLang="en-US" sz="2400"/>
              <a:t>即可。</a:t>
            </a:r>
          </a:p>
          <a:p>
            <a:r>
              <a:rPr lang="zh-CN" altLang="en-US" sz="2400"/>
              <a:t>輸入者無需知道</a:t>
            </a:r>
            <a:r>
              <a:rPr lang="ja-JP" altLang="en-US" sz="2400"/>
              <a:t>「</a:t>
            </a:r>
            <a:r>
              <a:rPr lang="zh-TW" altLang="en-US" sz="2400"/>
              <a:t>岑參 </a:t>
            </a:r>
            <a:r>
              <a:rPr lang="ja-JP" altLang="en-US" sz="2400"/>
              <a:t>」</a:t>
            </a:r>
            <a:r>
              <a:rPr lang="zh-CN" altLang="en-US" sz="2400"/>
              <a:t>的拼音為何，因為他們將從人物資料表中抓取他的</a:t>
            </a:r>
            <a:r>
              <a:rPr lang="en-US" altLang="zh-CN" sz="2400"/>
              <a:t>ID</a:t>
            </a:r>
            <a:r>
              <a:rPr lang="zh-CN" altLang="en-US" sz="2400"/>
              <a:t>編號。</a:t>
            </a:r>
          </a:p>
        </p:txBody>
      </p:sp>
    </p:spTree>
    <p:extLst>
      <p:ext uri="{BB962C8B-B14F-4D97-AF65-F5344CB8AC3E}">
        <p14:creationId xmlns:p14="http://schemas.microsoft.com/office/powerpoint/2010/main" val="415496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09563" y="1009652"/>
            <a:ext cx="1962150" cy="2589213"/>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b="1" u="sng">
                <a:solidFill>
                  <a:srgbClr val="000000"/>
                </a:solidFill>
              </a:rPr>
              <a:t>PEOPLE TABLE</a:t>
            </a:r>
          </a:p>
          <a:p>
            <a:pPr eaLnBrk="1" fontAlgn="base" hangingPunct="1">
              <a:spcBef>
                <a:spcPct val="0"/>
              </a:spcBef>
              <a:spcAft>
                <a:spcPct val="0"/>
              </a:spcAft>
              <a:defRPr/>
            </a:pPr>
            <a:r>
              <a:rPr lang="zh-CN" altLang="en-US" b="1" u="sng">
                <a:solidFill>
                  <a:srgbClr val="000000"/>
                </a:solidFill>
              </a:rPr>
              <a:t>人物資料表</a:t>
            </a:r>
          </a:p>
          <a:p>
            <a:pPr eaLnBrk="1" fontAlgn="base" hangingPunct="1">
              <a:spcBef>
                <a:spcPct val="0"/>
              </a:spcBef>
              <a:spcAft>
                <a:spcPct val="0"/>
              </a:spcAft>
              <a:defRPr/>
            </a:pPr>
            <a:r>
              <a:rPr lang="en-US" altLang="zh-CN" b="1">
                <a:solidFill>
                  <a:srgbClr val="FF3300"/>
                </a:solidFill>
              </a:rPr>
              <a:t>Person ID</a:t>
            </a:r>
          </a:p>
          <a:p>
            <a:pPr eaLnBrk="1" fontAlgn="base" hangingPunct="1">
              <a:spcBef>
                <a:spcPct val="0"/>
              </a:spcBef>
              <a:spcAft>
                <a:spcPct val="0"/>
              </a:spcAft>
              <a:defRPr/>
            </a:pPr>
            <a:r>
              <a:rPr lang="en-US" altLang="zh-CN">
                <a:solidFill>
                  <a:srgbClr val="000000"/>
                </a:solidFill>
              </a:rPr>
              <a:t>Name</a:t>
            </a:r>
          </a:p>
          <a:p>
            <a:pPr eaLnBrk="1" fontAlgn="base" hangingPunct="1">
              <a:spcBef>
                <a:spcPct val="0"/>
              </a:spcBef>
              <a:spcAft>
                <a:spcPct val="0"/>
              </a:spcAft>
              <a:defRPr/>
            </a:pPr>
            <a:r>
              <a:rPr lang="zh-TW" altLang="en-US">
                <a:solidFill>
                  <a:srgbClr val="000000"/>
                </a:solidFill>
                <a:ea typeface="新細明體" panose="02020300000000000000" pitchFamily="18" charset="-120"/>
              </a:rPr>
              <a:t>姓名</a:t>
            </a:r>
          </a:p>
          <a:p>
            <a:pPr eaLnBrk="1" fontAlgn="base" hangingPunct="1">
              <a:spcBef>
                <a:spcPct val="0"/>
              </a:spcBef>
              <a:spcAft>
                <a:spcPct val="0"/>
              </a:spcAft>
              <a:defRPr/>
            </a:pPr>
            <a:r>
              <a:rPr lang="en-US" altLang="zh-CN">
                <a:solidFill>
                  <a:srgbClr val="000000"/>
                </a:solidFill>
              </a:rPr>
              <a:t>Born</a:t>
            </a:r>
          </a:p>
          <a:p>
            <a:pPr eaLnBrk="1" fontAlgn="base" hangingPunct="1">
              <a:spcBef>
                <a:spcPct val="0"/>
              </a:spcBef>
              <a:spcAft>
                <a:spcPct val="0"/>
              </a:spcAft>
              <a:defRPr/>
            </a:pPr>
            <a:r>
              <a:rPr lang="en-US" altLang="zh-CN">
                <a:solidFill>
                  <a:srgbClr val="000000"/>
                </a:solidFill>
              </a:rPr>
              <a:t>Died</a:t>
            </a:r>
          </a:p>
          <a:p>
            <a:pPr eaLnBrk="1" fontAlgn="base" hangingPunct="1">
              <a:spcBef>
                <a:spcPct val="0"/>
              </a:spcBef>
              <a:spcAft>
                <a:spcPct val="0"/>
              </a:spcAft>
              <a:defRPr/>
            </a:pPr>
            <a:r>
              <a:rPr lang="en-US" altLang="zh-CN" i="1">
                <a:solidFill>
                  <a:srgbClr val="000000"/>
                </a:solidFill>
              </a:rPr>
              <a:t>Choronym ID </a:t>
            </a:r>
          </a:p>
          <a:p>
            <a:pPr eaLnBrk="1" fontAlgn="base" hangingPunct="1">
              <a:spcBef>
                <a:spcPct val="0"/>
              </a:spcBef>
              <a:spcAft>
                <a:spcPct val="0"/>
              </a:spcAft>
              <a:defRPr/>
            </a:pPr>
            <a:r>
              <a:rPr lang="en-US" altLang="zh-CN" i="1">
                <a:solidFill>
                  <a:srgbClr val="000000"/>
                </a:solidFill>
              </a:rPr>
              <a:t>Dynasty ID, etc </a:t>
            </a:r>
          </a:p>
        </p:txBody>
      </p:sp>
      <p:sp>
        <p:nvSpPr>
          <p:cNvPr id="18436" name="Text Box 6"/>
          <p:cNvSpPr txBox="1">
            <a:spLocks noChangeArrowheads="1"/>
          </p:cNvSpPr>
          <p:nvPr/>
        </p:nvSpPr>
        <p:spPr bwMode="auto">
          <a:xfrm>
            <a:off x="303213" y="3727450"/>
            <a:ext cx="2178050" cy="17653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b="1" u="sng">
                <a:solidFill>
                  <a:srgbClr val="000000"/>
                </a:solidFill>
              </a:rPr>
              <a:t>ADDRESS TABLE</a:t>
            </a:r>
          </a:p>
          <a:p>
            <a:pPr eaLnBrk="1" fontAlgn="base" hangingPunct="1">
              <a:spcBef>
                <a:spcPct val="0"/>
              </a:spcBef>
              <a:spcAft>
                <a:spcPct val="0"/>
              </a:spcAft>
              <a:defRPr/>
            </a:pPr>
            <a:r>
              <a:rPr lang="zh-CN" altLang="en-US" b="1" u="sng">
                <a:solidFill>
                  <a:srgbClr val="000000"/>
                </a:solidFill>
              </a:rPr>
              <a:t>地名代碼表</a:t>
            </a:r>
          </a:p>
          <a:p>
            <a:pPr eaLnBrk="1" fontAlgn="base" hangingPunct="1">
              <a:spcBef>
                <a:spcPct val="0"/>
              </a:spcBef>
              <a:spcAft>
                <a:spcPct val="0"/>
              </a:spcAft>
              <a:defRPr/>
            </a:pPr>
            <a:r>
              <a:rPr lang="en-US" altLang="zh-CN" b="1">
                <a:solidFill>
                  <a:srgbClr val="FF3300"/>
                </a:solidFill>
              </a:rPr>
              <a:t>Address ID</a:t>
            </a:r>
          </a:p>
          <a:p>
            <a:pPr eaLnBrk="1" fontAlgn="base" hangingPunct="1">
              <a:spcBef>
                <a:spcPct val="0"/>
              </a:spcBef>
              <a:spcAft>
                <a:spcPct val="0"/>
              </a:spcAft>
              <a:defRPr/>
            </a:pPr>
            <a:r>
              <a:rPr lang="en-US" altLang="zh-CN">
                <a:solidFill>
                  <a:srgbClr val="000000"/>
                </a:solidFill>
              </a:rPr>
              <a:t>Place Name</a:t>
            </a:r>
          </a:p>
          <a:p>
            <a:pPr eaLnBrk="1" fontAlgn="base" hangingPunct="1">
              <a:spcBef>
                <a:spcPct val="0"/>
              </a:spcBef>
              <a:spcAft>
                <a:spcPct val="0"/>
              </a:spcAft>
              <a:defRPr/>
            </a:pPr>
            <a:r>
              <a:rPr lang="zh-TW" altLang="en-US">
                <a:solidFill>
                  <a:srgbClr val="000000"/>
                </a:solidFill>
                <a:ea typeface="新細明體" panose="02020300000000000000" pitchFamily="18" charset="-120"/>
              </a:rPr>
              <a:t>地名</a:t>
            </a:r>
          </a:p>
          <a:p>
            <a:pPr eaLnBrk="1" fontAlgn="base" hangingPunct="1">
              <a:spcBef>
                <a:spcPct val="0"/>
              </a:spcBef>
              <a:spcAft>
                <a:spcPct val="0"/>
              </a:spcAft>
              <a:defRPr/>
            </a:pPr>
            <a:r>
              <a:rPr lang="en-US" altLang="zh-TW" i="1">
                <a:solidFill>
                  <a:srgbClr val="000000"/>
                </a:solidFill>
                <a:ea typeface="新細明體" panose="02020300000000000000" pitchFamily="18" charset="-120"/>
              </a:rPr>
              <a:t>Admin Unit ID, etc. </a:t>
            </a:r>
          </a:p>
        </p:txBody>
      </p:sp>
      <p:sp>
        <p:nvSpPr>
          <p:cNvPr id="18437" name="Text Box 7"/>
          <p:cNvSpPr txBox="1">
            <a:spLocks noChangeArrowheads="1"/>
          </p:cNvSpPr>
          <p:nvPr/>
        </p:nvSpPr>
        <p:spPr bwMode="auto">
          <a:xfrm>
            <a:off x="6761163" y="1027113"/>
            <a:ext cx="1873250" cy="17653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b="1" u="sng">
                <a:solidFill>
                  <a:srgbClr val="000000"/>
                </a:solidFill>
              </a:rPr>
              <a:t>OFFICE TABLE</a:t>
            </a:r>
          </a:p>
          <a:p>
            <a:pPr eaLnBrk="1" fontAlgn="base" hangingPunct="1">
              <a:spcBef>
                <a:spcPct val="0"/>
              </a:spcBef>
              <a:spcAft>
                <a:spcPct val="0"/>
              </a:spcAft>
              <a:defRPr/>
            </a:pPr>
            <a:r>
              <a:rPr lang="zh-CN" altLang="en-US" b="1" u="sng">
                <a:solidFill>
                  <a:srgbClr val="000000"/>
                </a:solidFill>
              </a:rPr>
              <a:t>官名代碼表</a:t>
            </a:r>
          </a:p>
          <a:p>
            <a:pPr eaLnBrk="1" fontAlgn="base" hangingPunct="1">
              <a:spcBef>
                <a:spcPct val="0"/>
              </a:spcBef>
              <a:spcAft>
                <a:spcPct val="0"/>
              </a:spcAft>
              <a:defRPr/>
            </a:pPr>
            <a:r>
              <a:rPr lang="en-US" altLang="zh-CN" b="1">
                <a:solidFill>
                  <a:srgbClr val="FF3300"/>
                </a:solidFill>
              </a:rPr>
              <a:t>Office ID</a:t>
            </a:r>
          </a:p>
          <a:p>
            <a:pPr eaLnBrk="1" fontAlgn="base" hangingPunct="1">
              <a:spcBef>
                <a:spcPct val="0"/>
              </a:spcBef>
              <a:spcAft>
                <a:spcPct val="0"/>
              </a:spcAft>
              <a:defRPr/>
            </a:pPr>
            <a:r>
              <a:rPr lang="en-US" altLang="zh-CN">
                <a:solidFill>
                  <a:srgbClr val="000000"/>
                </a:solidFill>
              </a:rPr>
              <a:t>Office Name</a:t>
            </a:r>
          </a:p>
          <a:p>
            <a:pPr eaLnBrk="1" fontAlgn="base" hangingPunct="1">
              <a:spcBef>
                <a:spcPct val="0"/>
              </a:spcBef>
              <a:spcAft>
                <a:spcPct val="0"/>
              </a:spcAft>
              <a:defRPr/>
            </a:pPr>
            <a:r>
              <a:rPr lang="zh-TW" altLang="en-US">
                <a:solidFill>
                  <a:srgbClr val="000000"/>
                </a:solidFill>
                <a:ea typeface="新細明體" panose="02020300000000000000" pitchFamily="18" charset="-120"/>
              </a:rPr>
              <a:t>官名</a:t>
            </a:r>
          </a:p>
          <a:p>
            <a:pPr eaLnBrk="1" fontAlgn="base" hangingPunct="1">
              <a:spcBef>
                <a:spcPct val="0"/>
              </a:spcBef>
              <a:spcAft>
                <a:spcPct val="0"/>
              </a:spcAft>
              <a:defRPr/>
            </a:pPr>
            <a:r>
              <a:rPr lang="en-US" altLang="zh-TW" i="1">
                <a:solidFill>
                  <a:srgbClr val="000000"/>
                </a:solidFill>
                <a:ea typeface="新細明體" panose="02020300000000000000" pitchFamily="18" charset="-120"/>
              </a:rPr>
              <a:t>Office Type ID</a:t>
            </a:r>
            <a:r>
              <a:rPr lang="en-US" altLang="zh-TW">
                <a:solidFill>
                  <a:srgbClr val="000000"/>
                </a:solidFill>
                <a:ea typeface="新細明體" panose="02020300000000000000" pitchFamily="18" charset="-120"/>
              </a:rPr>
              <a:t> </a:t>
            </a:r>
          </a:p>
        </p:txBody>
      </p:sp>
      <p:sp>
        <p:nvSpPr>
          <p:cNvPr id="18438" name="Text Box 8"/>
          <p:cNvSpPr txBox="1">
            <a:spLocks noChangeArrowheads="1"/>
          </p:cNvSpPr>
          <p:nvPr/>
        </p:nvSpPr>
        <p:spPr bwMode="auto">
          <a:xfrm>
            <a:off x="3756027" y="1255713"/>
            <a:ext cx="2200275"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b="1" u="sng">
                <a:solidFill>
                  <a:srgbClr val="000000"/>
                </a:solidFill>
              </a:rPr>
              <a:t>POSTINGS TABLE</a:t>
            </a:r>
          </a:p>
          <a:p>
            <a:pPr eaLnBrk="1" fontAlgn="base" hangingPunct="1">
              <a:spcBef>
                <a:spcPct val="0"/>
              </a:spcBef>
              <a:spcAft>
                <a:spcPct val="0"/>
              </a:spcAft>
              <a:defRPr/>
            </a:pPr>
            <a:r>
              <a:rPr lang="zh-CN" altLang="en-US" b="1" u="sng">
                <a:solidFill>
                  <a:srgbClr val="000000"/>
                </a:solidFill>
              </a:rPr>
              <a:t>任官資料表</a:t>
            </a:r>
          </a:p>
          <a:p>
            <a:pPr eaLnBrk="1" fontAlgn="base" hangingPunct="1">
              <a:spcBef>
                <a:spcPct val="0"/>
              </a:spcBef>
              <a:spcAft>
                <a:spcPct val="0"/>
              </a:spcAft>
              <a:defRPr/>
            </a:pPr>
            <a:r>
              <a:rPr lang="en-US" altLang="zh-CN" b="1" i="1">
                <a:solidFill>
                  <a:srgbClr val="FF3300"/>
                </a:solidFill>
              </a:rPr>
              <a:t>Person ID</a:t>
            </a:r>
          </a:p>
          <a:p>
            <a:pPr eaLnBrk="1" fontAlgn="base" hangingPunct="1">
              <a:spcBef>
                <a:spcPct val="0"/>
              </a:spcBef>
              <a:spcAft>
                <a:spcPct val="0"/>
              </a:spcAft>
              <a:defRPr/>
            </a:pPr>
            <a:r>
              <a:rPr lang="en-US" altLang="zh-CN" b="1" i="1">
                <a:solidFill>
                  <a:srgbClr val="FF3300"/>
                </a:solidFill>
              </a:rPr>
              <a:t>Office ID</a:t>
            </a:r>
          </a:p>
          <a:p>
            <a:pPr eaLnBrk="1" fontAlgn="base" hangingPunct="1">
              <a:spcBef>
                <a:spcPct val="0"/>
              </a:spcBef>
              <a:spcAft>
                <a:spcPct val="0"/>
              </a:spcAft>
              <a:defRPr/>
            </a:pPr>
            <a:r>
              <a:rPr lang="en-US" altLang="zh-CN" b="1" i="1">
                <a:solidFill>
                  <a:srgbClr val="FF3300"/>
                </a:solidFill>
              </a:rPr>
              <a:t>Address ID</a:t>
            </a:r>
          </a:p>
          <a:p>
            <a:pPr eaLnBrk="1" fontAlgn="base" hangingPunct="1">
              <a:spcBef>
                <a:spcPct val="0"/>
              </a:spcBef>
              <a:spcAft>
                <a:spcPct val="0"/>
              </a:spcAft>
              <a:defRPr/>
            </a:pPr>
            <a:r>
              <a:rPr lang="en-US" altLang="zh-CN">
                <a:solidFill>
                  <a:srgbClr val="000000"/>
                </a:solidFill>
              </a:rPr>
              <a:t>Start Date</a:t>
            </a:r>
          </a:p>
          <a:p>
            <a:pPr eaLnBrk="1" fontAlgn="base" hangingPunct="1">
              <a:spcBef>
                <a:spcPct val="0"/>
              </a:spcBef>
              <a:spcAft>
                <a:spcPct val="0"/>
              </a:spcAft>
              <a:defRPr/>
            </a:pPr>
            <a:r>
              <a:rPr lang="en-US" altLang="zh-CN">
                <a:solidFill>
                  <a:srgbClr val="000000"/>
                </a:solidFill>
              </a:rPr>
              <a:t>End Date</a:t>
            </a:r>
          </a:p>
          <a:p>
            <a:pPr eaLnBrk="1" fontAlgn="base" hangingPunct="1">
              <a:spcBef>
                <a:spcPct val="0"/>
              </a:spcBef>
              <a:spcAft>
                <a:spcPct val="0"/>
              </a:spcAft>
              <a:defRPr/>
            </a:pPr>
            <a:r>
              <a:rPr lang="en-US" altLang="zh-CN" i="1">
                <a:solidFill>
                  <a:srgbClr val="000000"/>
                </a:solidFill>
              </a:rPr>
              <a:t>Post Type ID</a:t>
            </a:r>
          </a:p>
        </p:txBody>
      </p:sp>
      <p:sp>
        <p:nvSpPr>
          <p:cNvPr id="18439" name="Line 9"/>
          <p:cNvSpPr>
            <a:spLocks noChangeShapeType="1"/>
          </p:cNvSpPr>
          <p:nvPr/>
        </p:nvSpPr>
        <p:spPr bwMode="auto">
          <a:xfrm>
            <a:off x="1541463" y="1754188"/>
            <a:ext cx="2222500" cy="2270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8440" name="Line 10"/>
          <p:cNvSpPr>
            <a:spLocks noChangeShapeType="1"/>
          </p:cNvSpPr>
          <p:nvPr/>
        </p:nvSpPr>
        <p:spPr bwMode="auto">
          <a:xfrm flipV="1">
            <a:off x="2825750" y="2516188"/>
            <a:ext cx="927100" cy="1854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8441" name="Line 11"/>
          <p:cNvSpPr>
            <a:spLocks noChangeShapeType="1"/>
          </p:cNvSpPr>
          <p:nvPr/>
        </p:nvSpPr>
        <p:spPr bwMode="auto">
          <a:xfrm flipH="1">
            <a:off x="4927600" y="1835150"/>
            <a:ext cx="1855788" cy="450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8442" name="Line 12"/>
          <p:cNvSpPr>
            <a:spLocks noChangeShapeType="1"/>
          </p:cNvSpPr>
          <p:nvPr/>
        </p:nvSpPr>
        <p:spPr bwMode="auto">
          <a:xfrm flipH="1">
            <a:off x="1641477" y="4351340"/>
            <a:ext cx="1177925" cy="109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8443" name="Text Box 13"/>
          <p:cNvSpPr txBox="1">
            <a:spLocks noChangeArrowheads="1"/>
          </p:cNvSpPr>
          <p:nvPr/>
        </p:nvSpPr>
        <p:spPr bwMode="auto">
          <a:xfrm>
            <a:off x="3757615" y="3729038"/>
            <a:ext cx="3584575" cy="2024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b="1" u="sng">
                <a:solidFill>
                  <a:srgbClr val="000000"/>
                </a:solidFill>
              </a:rPr>
              <a:t>BIOGRAPHY ADDRESS TABLE</a:t>
            </a:r>
          </a:p>
          <a:p>
            <a:pPr eaLnBrk="1" fontAlgn="base" hangingPunct="1">
              <a:spcBef>
                <a:spcPct val="0"/>
              </a:spcBef>
              <a:spcAft>
                <a:spcPct val="0"/>
              </a:spcAft>
              <a:defRPr/>
            </a:pPr>
            <a:r>
              <a:rPr lang="zh-CN" altLang="en-US" b="1" u="sng">
                <a:solidFill>
                  <a:srgbClr val="000000"/>
                </a:solidFill>
                <a:ea typeface="新細明體" panose="02020300000000000000" pitchFamily="18" charset="-120"/>
              </a:rPr>
              <a:t>地址資料表</a:t>
            </a:r>
          </a:p>
          <a:p>
            <a:pPr eaLnBrk="1" fontAlgn="base" hangingPunct="1">
              <a:spcBef>
                <a:spcPct val="0"/>
              </a:spcBef>
              <a:spcAft>
                <a:spcPct val="0"/>
              </a:spcAft>
              <a:defRPr/>
            </a:pPr>
            <a:r>
              <a:rPr lang="en-US" altLang="zh-CN" b="1" i="1">
                <a:solidFill>
                  <a:srgbClr val="FF3300"/>
                </a:solidFill>
              </a:rPr>
              <a:t>Person ID</a:t>
            </a:r>
          </a:p>
          <a:p>
            <a:pPr eaLnBrk="1" fontAlgn="base" hangingPunct="1">
              <a:spcBef>
                <a:spcPct val="0"/>
              </a:spcBef>
              <a:spcAft>
                <a:spcPct val="0"/>
              </a:spcAft>
              <a:defRPr/>
            </a:pPr>
            <a:r>
              <a:rPr lang="en-US" altLang="zh-CN" b="1" i="1">
                <a:solidFill>
                  <a:srgbClr val="FF3300"/>
                </a:solidFill>
              </a:rPr>
              <a:t>Address ID</a:t>
            </a:r>
          </a:p>
          <a:p>
            <a:pPr eaLnBrk="1" fontAlgn="base" hangingPunct="1">
              <a:spcBef>
                <a:spcPct val="0"/>
              </a:spcBef>
              <a:spcAft>
                <a:spcPct val="0"/>
              </a:spcAft>
              <a:defRPr/>
            </a:pPr>
            <a:r>
              <a:rPr lang="en-US" altLang="zh-CN" i="1">
                <a:solidFill>
                  <a:srgbClr val="000000"/>
                </a:solidFill>
              </a:rPr>
              <a:t>Address Type ID </a:t>
            </a:r>
          </a:p>
          <a:p>
            <a:pPr eaLnBrk="1" fontAlgn="base" hangingPunct="1">
              <a:spcBef>
                <a:spcPct val="0"/>
              </a:spcBef>
              <a:spcAft>
                <a:spcPct val="0"/>
              </a:spcAft>
              <a:defRPr/>
            </a:pPr>
            <a:r>
              <a:rPr lang="en-US" altLang="zh-CN">
                <a:solidFill>
                  <a:srgbClr val="000000"/>
                </a:solidFill>
              </a:rPr>
              <a:t>Start Date</a:t>
            </a:r>
          </a:p>
          <a:p>
            <a:pPr eaLnBrk="1" fontAlgn="base" hangingPunct="1">
              <a:spcBef>
                <a:spcPct val="0"/>
              </a:spcBef>
              <a:spcAft>
                <a:spcPct val="0"/>
              </a:spcAft>
              <a:defRPr/>
            </a:pPr>
            <a:r>
              <a:rPr lang="en-US" altLang="zh-CN">
                <a:solidFill>
                  <a:srgbClr val="000000"/>
                </a:solidFill>
              </a:rPr>
              <a:t>End Date</a:t>
            </a:r>
          </a:p>
        </p:txBody>
      </p:sp>
      <p:sp>
        <p:nvSpPr>
          <p:cNvPr id="18444" name="Line 14"/>
          <p:cNvSpPr>
            <a:spLocks noChangeShapeType="1"/>
          </p:cNvSpPr>
          <p:nvPr/>
        </p:nvSpPr>
        <p:spPr bwMode="auto">
          <a:xfrm>
            <a:off x="2833688" y="4337050"/>
            <a:ext cx="969962" cy="3190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8445" name="Line 15"/>
          <p:cNvSpPr>
            <a:spLocks noChangeShapeType="1"/>
          </p:cNvSpPr>
          <p:nvPr/>
        </p:nvSpPr>
        <p:spPr bwMode="auto">
          <a:xfrm>
            <a:off x="1555752" y="1773240"/>
            <a:ext cx="2244725" cy="26193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8446" name="Text Box 16"/>
          <p:cNvSpPr txBox="1">
            <a:spLocks noChangeArrowheads="1"/>
          </p:cNvSpPr>
          <p:nvPr/>
        </p:nvSpPr>
        <p:spPr bwMode="auto">
          <a:xfrm>
            <a:off x="209552" y="5918200"/>
            <a:ext cx="883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800" b="1">
                <a:solidFill>
                  <a:srgbClr val="000000"/>
                </a:solidFill>
              </a:rPr>
              <a:t>Linked Tables Based on the Entity-Relations Model</a:t>
            </a:r>
          </a:p>
          <a:p>
            <a:pPr eaLnBrk="1" fontAlgn="base" hangingPunct="1">
              <a:spcBef>
                <a:spcPct val="0"/>
              </a:spcBef>
              <a:spcAft>
                <a:spcPct val="0"/>
              </a:spcAft>
              <a:defRPr/>
            </a:pPr>
            <a:r>
              <a:rPr lang="zh-CN" altLang="en-US" sz="2800" b="1">
                <a:solidFill>
                  <a:srgbClr val="000000"/>
                </a:solidFill>
              </a:rPr>
              <a:t>基於實體關係模型建立起的相互關聯的資料表</a:t>
            </a:r>
          </a:p>
        </p:txBody>
      </p:sp>
    </p:spTree>
    <p:extLst>
      <p:ext uri="{BB962C8B-B14F-4D97-AF65-F5344CB8AC3E}">
        <p14:creationId xmlns:p14="http://schemas.microsoft.com/office/powerpoint/2010/main" val="2152155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AutoShape 7"/>
          <p:cNvSpPr>
            <a:spLocks noChangeArrowheads="1"/>
          </p:cNvSpPr>
          <p:nvPr/>
        </p:nvSpPr>
        <p:spPr bwMode="auto">
          <a:xfrm rot="-5400000">
            <a:off x="2324100" y="323850"/>
            <a:ext cx="4495800" cy="4572000"/>
          </a:xfrm>
          <a:prstGeom prst="cube">
            <a:avLst>
              <a:gd name="adj" fmla="val 25000"/>
            </a:avLst>
          </a:prstGeom>
          <a:solidFill>
            <a:schemeClr val="accent1">
              <a:alpha val="20000"/>
            </a:schemeClr>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19459" name="Rectangle 6"/>
          <p:cNvSpPr>
            <a:spLocks noGrp="1" noChangeArrowheads="1"/>
          </p:cNvSpPr>
          <p:nvPr>
            <p:ph type="body" idx="1"/>
          </p:nvPr>
        </p:nvSpPr>
        <p:spPr>
          <a:xfrm>
            <a:off x="1638300" y="400050"/>
            <a:ext cx="5657850" cy="4191000"/>
          </a:xfrm>
        </p:spPr>
        <p:txBody>
          <a:bodyPr/>
          <a:lstStyle/>
          <a:p>
            <a:pPr lvl="2" eaLnBrk="1" hangingPunct="1">
              <a:buFontTx/>
              <a:buNone/>
            </a:pPr>
            <a:r>
              <a:rPr lang="en-US" altLang="zh-CN" sz="1000">
                <a:latin typeface="Arial" panose="020B0604020202020204" pitchFamily="34" charset="0"/>
                <a:ea typeface="宋体" panose="02010600030101010101" pitchFamily="2" charset="-122"/>
              </a:rPr>
              <a:t>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t>
            </a:r>
            <a:r>
              <a:rPr lang="en-US" altLang="zh-CN" sz="1400" b="1">
                <a:latin typeface="Arial" panose="020B0604020202020204" pitchFamily="34" charset="0"/>
                <a:ea typeface="宋体" panose="02010600030101010101" pitchFamily="2" charset="-122"/>
              </a:rPr>
              <a:t>Sima(1) Guang </a:t>
            </a:r>
            <a:r>
              <a:rPr lang="zh-CN" altLang="en-US" sz="1400" b="1">
                <a:latin typeface="Arial" panose="020B0604020202020204" pitchFamily="34" charset="0"/>
                <a:ea typeface="宋体" panose="02010600030101010101" pitchFamily="2" charset="-122"/>
              </a:rPr>
              <a:t>司馬光</a:t>
            </a:r>
            <a:r>
              <a:rPr lang="en-US" altLang="zh-CN" sz="1400" b="1">
                <a:latin typeface="Arial" panose="020B0604020202020204" pitchFamily="34" charset="0"/>
                <a:ea typeface="宋体" panose="02010600030101010101" pitchFamily="2" charset="-122"/>
              </a:rPr>
              <a:t>. 1019-1086</a:t>
            </a:r>
            <a:r>
              <a:rPr lang="en-US" altLang="zh-CN" sz="1200">
                <a:latin typeface="Arial" panose="020B0604020202020204" pitchFamily="34" charset="0"/>
                <a:ea typeface="宋体" panose="02010600030101010101" pitchFamily="2" charset="-122"/>
              </a:rPr>
              <a:t>.</a:t>
            </a:r>
            <a:r>
              <a:rPr lang="en-US" altLang="zh-CN" sz="1000">
                <a:latin typeface="Arial" panose="020B0604020202020204" pitchFamily="34" charset="0"/>
                <a:ea typeface="宋体" panose="02010600030101010101" pitchFamily="2" charset="-122"/>
              </a:rPr>
              <a:t>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t>
            </a:r>
            <a:br>
              <a:rPr lang="en-US" altLang="zh-CN" sz="10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r>
            <a:br>
              <a:rPr lang="en-US" altLang="zh-CN" sz="1000">
                <a:latin typeface="Arial" panose="020B0604020202020204" pitchFamily="34" charset="0"/>
                <a:ea typeface="宋体" panose="02010600030101010101" pitchFamily="2" charset="-122"/>
              </a:rPr>
            </a:br>
            <a:endParaRPr lang="en-US" altLang="zh-CN" sz="1000">
              <a:latin typeface="Arial" panose="020B0604020202020204" pitchFamily="34" charset="0"/>
              <a:ea typeface="宋体" panose="02010600030101010101" pitchFamily="2" charset="-122"/>
            </a:endParaRPr>
          </a:p>
          <a:p>
            <a:pPr lvl="2" eaLnBrk="1" hangingPunct="1">
              <a:buFontTx/>
              <a:buNone/>
            </a:pPr>
            <a:r>
              <a:rPr lang="en-US" altLang="zh-TW" sz="1000">
                <a:latin typeface="Arial" panose="020B0604020202020204" pitchFamily="34" charset="0"/>
              </a:rPr>
              <a:t/>
            </a:r>
            <a:br>
              <a:rPr lang="en-US" altLang="zh-TW" sz="1000">
                <a:latin typeface="Arial" panose="020B0604020202020204" pitchFamily="34" charset="0"/>
              </a:rPr>
            </a:br>
            <a:r>
              <a:rPr lang="en-US" altLang="zh-TW" sz="1000">
                <a:latin typeface="Arial" panose="020B0604020202020204" pitchFamily="34" charset="0"/>
              </a:rPr>
              <a:t/>
            </a:r>
            <a:br>
              <a:rPr lang="en-US" altLang="zh-TW" sz="1000">
                <a:latin typeface="Arial" panose="020B0604020202020204" pitchFamily="34" charset="0"/>
              </a:rPr>
            </a:br>
            <a:r>
              <a:rPr lang="en-US" altLang="zh-CN" sz="1000">
                <a:latin typeface="Arial" panose="020B0604020202020204" pitchFamily="34" charset="0"/>
                <a:ea typeface="宋体" panose="02010600030101010101" pitchFamily="2" charset="-122"/>
              </a:rPr>
              <a:t>                            </a:t>
            </a:r>
            <a:r>
              <a:rPr lang="en-US" altLang="zh-CN" sz="1200" i="1">
                <a:latin typeface="Arial" panose="020B0604020202020204" pitchFamily="34" charset="0"/>
                <a:ea typeface="宋体" panose="02010600030101010101" pitchFamily="2" charset="-122"/>
              </a:rPr>
              <a:t>Offices</a:t>
            </a:r>
            <a:r>
              <a:rPr lang="en-US" altLang="zh-CN" sz="1200">
                <a:latin typeface="Arial" panose="020B0604020202020204" pitchFamily="34" charset="0"/>
                <a:ea typeface="宋体" panose="02010600030101010101" pitchFamily="2" charset="-122"/>
              </a:rPr>
              <a:t/>
            </a:r>
            <a:br>
              <a:rPr lang="en-US" altLang="zh-CN" sz="1200">
                <a:latin typeface="Arial" panose="020B0604020202020204" pitchFamily="34" charset="0"/>
                <a:ea typeface="宋体" panose="02010600030101010101" pitchFamily="2" charset="-122"/>
              </a:rPr>
            </a:br>
            <a:r>
              <a:rPr lang="en-US" altLang="zh-CN" sz="1200">
                <a:latin typeface="Arial" panose="020B0604020202020204" pitchFamily="34" charset="0"/>
                <a:ea typeface="宋体" panose="02010600030101010101" pitchFamily="2" charset="-122"/>
              </a:rPr>
              <a:t>                            1059 </a:t>
            </a:r>
            <a:r>
              <a:rPr lang="zh-CN" altLang="en-US" sz="1200">
                <a:latin typeface="Arial" panose="020B0604020202020204" pitchFamily="34" charset="0"/>
                <a:ea typeface="宋体" panose="02010600030101010101" pitchFamily="2" charset="-122"/>
              </a:rPr>
              <a:t>度支勾院 </a:t>
            </a:r>
            <a:r>
              <a:rPr lang="en-US" altLang="zh-CN" sz="1200">
                <a:latin typeface="Arial" panose="020B0604020202020204" pitchFamily="34" charset="0"/>
                <a:ea typeface="宋体" panose="02010600030101010101" pitchFamily="2" charset="-122"/>
              </a:rPr>
              <a:t>Budget Auditor</a:t>
            </a:r>
            <a:br>
              <a:rPr lang="en-US" altLang="zh-CN" sz="1200">
                <a:latin typeface="Arial" panose="020B0604020202020204" pitchFamily="34" charset="0"/>
                <a:ea typeface="宋体" panose="02010600030101010101" pitchFamily="2" charset="-122"/>
              </a:rPr>
            </a:br>
            <a:r>
              <a:rPr lang="en-US" altLang="zh-TW" sz="1200">
                <a:latin typeface="Arial" panose="020B0604020202020204" pitchFamily="34" charset="0"/>
              </a:rPr>
              <a:t> </a:t>
            </a:r>
            <a:r>
              <a:rPr lang="en-US" altLang="zh-CN" sz="1200">
                <a:latin typeface="Arial" panose="020B0604020202020204" pitchFamily="34" charset="0"/>
                <a:ea typeface="宋体" panose="02010600030101010101" pitchFamily="2" charset="-122"/>
              </a:rPr>
              <a:t>                           1085 </a:t>
            </a:r>
            <a:r>
              <a:rPr lang="zh-CN" altLang="en-US" sz="1200">
                <a:latin typeface="Arial" panose="020B0604020202020204" pitchFamily="34" charset="0"/>
                <a:ea typeface="宋体" panose="02010600030101010101" pitchFamily="2" charset="-122"/>
              </a:rPr>
              <a:t>門下侍郎 </a:t>
            </a:r>
            <a:br>
              <a:rPr lang="zh-CN" altLang="en-US" sz="1200">
                <a:latin typeface="Arial" panose="020B0604020202020204" pitchFamily="34" charset="0"/>
                <a:ea typeface="宋体" panose="02010600030101010101" pitchFamily="2" charset="-122"/>
              </a:rPr>
            </a:br>
            <a:r>
              <a:rPr lang="zh-CN" altLang="en-US" sz="1200">
                <a:latin typeface="Arial" panose="020B0604020202020204" pitchFamily="34" charset="0"/>
                <a:ea typeface="宋体" panose="02010600030101010101" pitchFamily="2" charset="-122"/>
              </a:rPr>
              <a:t> </a:t>
            </a:r>
            <a:r>
              <a:rPr lang="zh-CN" altLang="zh-TW" sz="1200">
                <a:latin typeface="Arial" panose="020B0604020202020204" pitchFamily="34" charset="0"/>
                <a:ea typeface="宋体" panose="02010600030101010101" pitchFamily="2" charset="-122"/>
              </a:rPr>
              <a:t> </a:t>
            </a:r>
            <a:r>
              <a:rPr lang="zh-CN" altLang="en-US" sz="1200">
                <a:latin typeface="Arial" panose="020B0604020202020204" pitchFamily="34" charset="0"/>
                <a:ea typeface="宋体" panose="02010600030101010101" pitchFamily="2" charset="-122"/>
              </a:rPr>
              <a:t>                                   </a:t>
            </a:r>
            <a:r>
              <a:rPr lang="en-US" altLang="zh-CN" sz="1200">
                <a:latin typeface="Arial" panose="020B0604020202020204" pitchFamily="34" charset="0"/>
                <a:ea typeface="宋体" panose="02010600030101010101" pitchFamily="2" charset="-122"/>
              </a:rPr>
              <a:t>Executive of the Chancellery</a:t>
            </a:r>
            <a:br>
              <a:rPr lang="en-US" altLang="zh-CN" sz="1200">
                <a:latin typeface="Arial" panose="020B0604020202020204" pitchFamily="34" charset="0"/>
                <a:ea typeface="宋体" panose="02010600030101010101" pitchFamily="2" charset="-122"/>
              </a:rPr>
            </a:br>
            <a:r>
              <a:rPr lang="en-US" altLang="zh-CN" sz="1200">
                <a:latin typeface="Arial" panose="020B0604020202020204" pitchFamily="34" charset="0"/>
                <a:ea typeface="宋体" panose="02010600030101010101" pitchFamily="2" charset="-122"/>
              </a:rPr>
              <a:t>                            1086 </a:t>
            </a:r>
            <a:r>
              <a:rPr lang="zh-CN" altLang="en-US" sz="1200">
                <a:latin typeface="Arial" panose="020B0604020202020204" pitchFamily="34" charset="0"/>
                <a:ea typeface="宋体" panose="02010600030101010101" pitchFamily="2" charset="-122"/>
              </a:rPr>
              <a:t>左僕射兼門下侍郎 </a:t>
            </a:r>
            <a:br>
              <a:rPr lang="zh-CN" altLang="en-US" sz="1200">
                <a:latin typeface="Arial" panose="020B0604020202020204" pitchFamily="34" charset="0"/>
                <a:ea typeface="宋体" panose="02010600030101010101" pitchFamily="2" charset="-122"/>
              </a:rPr>
            </a:br>
            <a:r>
              <a:rPr lang="zh-CN" altLang="en-US" sz="1200">
                <a:latin typeface="Arial" panose="020B0604020202020204" pitchFamily="34" charset="0"/>
                <a:ea typeface="宋体" panose="02010600030101010101" pitchFamily="2" charset="-122"/>
              </a:rPr>
              <a:t>                                     </a:t>
            </a:r>
            <a:r>
              <a:rPr lang="en-US" altLang="zh-CN" sz="1200">
                <a:latin typeface="Arial" panose="020B0604020202020204" pitchFamily="34" charset="0"/>
                <a:ea typeface="宋体" panose="02010600030101010101" pitchFamily="2" charset="-122"/>
              </a:rPr>
              <a:t>Left Executive, Dept of Ministries</a:t>
            </a:r>
            <a:br>
              <a:rPr lang="en-US" altLang="zh-CN" sz="1200">
                <a:latin typeface="Arial" panose="020B0604020202020204" pitchFamily="34" charset="0"/>
                <a:ea typeface="宋体" panose="02010600030101010101" pitchFamily="2" charset="-122"/>
              </a:rPr>
            </a:br>
            <a:r>
              <a:rPr lang="en-US" altLang="zh-CN" sz="1000">
                <a:latin typeface="Arial" panose="020B0604020202020204" pitchFamily="34" charset="0"/>
                <a:ea typeface="宋体" panose="02010600030101010101" pitchFamily="2" charset="-122"/>
              </a:rPr>
              <a:t/>
            </a:r>
            <a:br>
              <a:rPr lang="en-US" altLang="zh-CN" sz="1000">
                <a:latin typeface="Arial" panose="020B0604020202020204" pitchFamily="34" charset="0"/>
                <a:ea typeface="宋体" panose="02010600030101010101" pitchFamily="2" charset="-122"/>
              </a:rPr>
            </a:br>
            <a:endParaRPr lang="en-US" altLang="zh-CN" sz="1000">
              <a:latin typeface="Arial" panose="020B0604020202020204" pitchFamily="34" charset="0"/>
              <a:ea typeface="宋体" panose="02010600030101010101" pitchFamily="2" charset="-122"/>
            </a:endParaRPr>
          </a:p>
        </p:txBody>
      </p:sp>
      <p:sp>
        <p:nvSpPr>
          <p:cNvPr id="19460" name="Line 8"/>
          <p:cNvSpPr>
            <a:spLocks noChangeShapeType="1"/>
          </p:cNvSpPr>
          <p:nvPr/>
        </p:nvSpPr>
        <p:spPr bwMode="auto">
          <a:xfrm>
            <a:off x="5715000" y="361950"/>
            <a:ext cx="0" cy="3276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9461" name="Line 9"/>
          <p:cNvSpPr>
            <a:spLocks noChangeShapeType="1"/>
          </p:cNvSpPr>
          <p:nvPr/>
        </p:nvSpPr>
        <p:spPr bwMode="auto">
          <a:xfrm>
            <a:off x="5715000" y="3638550"/>
            <a:ext cx="1143000" cy="1219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9462" name="Line 10"/>
          <p:cNvSpPr>
            <a:spLocks noChangeShapeType="1"/>
          </p:cNvSpPr>
          <p:nvPr/>
        </p:nvSpPr>
        <p:spPr bwMode="auto">
          <a:xfrm flipV="1">
            <a:off x="2286000" y="3638550"/>
            <a:ext cx="3429000" cy="76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9463" name="Text Box 11"/>
          <p:cNvSpPr txBox="1">
            <a:spLocks noChangeArrowheads="1"/>
          </p:cNvSpPr>
          <p:nvPr/>
        </p:nvSpPr>
        <p:spPr bwMode="auto">
          <a:xfrm>
            <a:off x="2667000" y="5086352"/>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19464" name="Text Box 12"/>
          <p:cNvSpPr txBox="1">
            <a:spLocks noChangeArrowheads="1"/>
          </p:cNvSpPr>
          <p:nvPr/>
        </p:nvSpPr>
        <p:spPr bwMode="auto">
          <a:xfrm rot="2838617">
            <a:off x="4926015" y="2215527"/>
            <a:ext cx="40401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1200" b="1">
                <a:solidFill>
                  <a:srgbClr val="808080"/>
                </a:solidFill>
                <a:ea typeface="宋体" panose="02010600030101010101" pitchFamily="2" charset="-122"/>
              </a:rPr>
              <a:t>Places</a:t>
            </a:r>
            <a:br>
              <a:rPr lang="en-US" altLang="zh-CN" sz="1200" b="1">
                <a:solidFill>
                  <a:srgbClr val="808080"/>
                </a:solidFill>
                <a:ea typeface="宋体" panose="02010600030101010101" pitchFamily="2" charset="-122"/>
              </a:rPr>
            </a:br>
            <a:r>
              <a:rPr lang="en-US" altLang="zh-CN" sz="1200">
                <a:solidFill>
                  <a:srgbClr val="808080"/>
                </a:solidFill>
                <a:ea typeface="宋体" panose="02010600030101010101" pitchFamily="2" charset="-122"/>
              </a:rPr>
              <a:t>    Basic Affiliation</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Yongxing </a:t>
            </a:r>
            <a:r>
              <a:rPr lang="zh-CN" altLang="en-US" sz="1200">
                <a:solidFill>
                  <a:srgbClr val="808080"/>
                </a:solidFill>
                <a:ea typeface="宋体" panose="02010600030101010101" pitchFamily="2" charset="-122"/>
              </a:rPr>
              <a:t>永興</a:t>
            </a:r>
            <a:r>
              <a:rPr lang="en-US" altLang="zh-CN" sz="1200">
                <a:solidFill>
                  <a:srgbClr val="808080"/>
                </a:solidFill>
                <a:ea typeface="宋体" panose="02010600030101010101" pitchFamily="2" charset="-122"/>
              </a:rPr>
              <a:t>,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Shan </a:t>
            </a:r>
            <a:r>
              <a:rPr lang="zh-CN" altLang="en-US" sz="1200">
                <a:solidFill>
                  <a:srgbClr val="808080"/>
                </a:solidFill>
                <a:ea typeface="宋体" panose="02010600030101010101" pitchFamily="2" charset="-122"/>
              </a:rPr>
              <a:t>陝</a:t>
            </a:r>
            <a:r>
              <a:rPr lang="en-US" altLang="zh-CN" sz="1200">
                <a:solidFill>
                  <a:srgbClr val="808080"/>
                </a:solidFill>
                <a:ea typeface="宋体" panose="02010600030101010101" pitchFamily="2" charset="-122"/>
              </a:rPr>
              <a:t>,</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Xia Xian </a:t>
            </a:r>
            <a:r>
              <a:rPr lang="zh-CN" altLang="en-US" sz="1200">
                <a:solidFill>
                  <a:srgbClr val="808080"/>
                </a:solidFill>
                <a:ea typeface="宋体" panose="02010600030101010101" pitchFamily="2" charset="-122"/>
              </a:rPr>
              <a:t>夏縣 </a:t>
            </a:r>
            <a:r>
              <a:rPr lang="en-US" altLang="zh-CN" sz="1200">
                <a:solidFill>
                  <a:srgbClr val="808080"/>
                </a:solidFill>
                <a:ea typeface="宋体" panose="02010600030101010101" pitchFamily="2" charset="-122"/>
              </a:rPr>
              <a:t>0-0</a:t>
            </a:r>
            <a:endParaRPr lang="en-US" altLang="zh-CN" sz="1200">
              <a:solidFill>
                <a:srgbClr val="808080"/>
              </a:solidFill>
            </a:endParaRPr>
          </a:p>
        </p:txBody>
      </p:sp>
      <p:sp>
        <p:nvSpPr>
          <p:cNvPr id="19465" name="Text Box 13"/>
          <p:cNvSpPr txBox="1">
            <a:spLocks noChangeArrowheads="1"/>
          </p:cNvSpPr>
          <p:nvPr/>
        </p:nvSpPr>
        <p:spPr bwMode="auto">
          <a:xfrm>
            <a:off x="2667000" y="3670302"/>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1200" i="1">
                <a:solidFill>
                  <a:srgbClr val="808080"/>
                </a:solidFill>
                <a:ea typeface="宋体" panose="02010600030101010101" pitchFamily="2" charset="-122"/>
              </a:rPr>
              <a:t>Alternate Names</a:t>
            </a:r>
            <a:r>
              <a:rPr lang="en-US" altLang="zh-CN" sz="1200">
                <a:solidFill>
                  <a:srgbClr val="808080"/>
                </a:solidFill>
                <a:ea typeface="宋体" panose="02010600030101010101" pitchFamily="2" charset="-122"/>
              </a:rPr>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Junshi </a:t>
            </a:r>
            <a:r>
              <a:rPr lang="zh-CN" altLang="en-US" sz="1200">
                <a:solidFill>
                  <a:srgbClr val="808080"/>
                </a:solidFill>
                <a:ea typeface="宋体" panose="02010600030101010101" pitchFamily="2" charset="-122"/>
              </a:rPr>
              <a:t>君實 </a:t>
            </a:r>
            <a:r>
              <a:rPr lang="en-US" altLang="zh-CN" sz="1200">
                <a:solidFill>
                  <a:srgbClr val="808080"/>
                </a:solidFill>
                <a:ea typeface="宋体" panose="02010600030101010101" pitchFamily="2" charset="-122"/>
              </a:rPr>
              <a:t>Capping Name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Wenzheng Gong </a:t>
            </a:r>
            <a:r>
              <a:rPr lang="zh-CN" altLang="en-US" sz="1200">
                <a:solidFill>
                  <a:srgbClr val="808080"/>
                </a:solidFill>
                <a:ea typeface="宋体" panose="02010600030101010101" pitchFamily="2" charset="-122"/>
              </a:rPr>
              <a:t>文正公 </a:t>
            </a:r>
            <a:r>
              <a:rPr lang="en-US" altLang="zh-CN" sz="1200">
                <a:solidFill>
                  <a:srgbClr val="808080"/>
                </a:solidFill>
                <a:ea typeface="宋体" panose="02010600030101010101" pitchFamily="2" charset="-122"/>
              </a:rPr>
              <a:t>Posthumous Name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Sushui Xiansheng </a:t>
            </a:r>
            <a:r>
              <a:rPr lang="zh-CN" altLang="en-US" sz="1200">
                <a:solidFill>
                  <a:srgbClr val="808080"/>
                </a:solidFill>
                <a:ea typeface="宋体" panose="02010600030101010101" pitchFamily="2" charset="-122"/>
              </a:rPr>
              <a:t>涑水先生 </a:t>
            </a:r>
            <a:r>
              <a:rPr lang="en-US" altLang="zh-CN" sz="1200">
                <a:solidFill>
                  <a:srgbClr val="808080"/>
                </a:solidFill>
                <a:ea typeface="宋体" panose="02010600030101010101" pitchFamily="2" charset="-122"/>
              </a:rPr>
              <a:t>Other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Yufu </a:t>
            </a:r>
            <a:r>
              <a:rPr lang="zh-CN" altLang="en-US" sz="1200">
                <a:solidFill>
                  <a:srgbClr val="808080"/>
                </a:solidFill>
                <a:ea typeface="宋体" panose="02010600030101010101" pitchFamily="2" charset="-122"/>
              </a:rPr>
              <a:t>迂夫 </a:t>
            </a:r>
            <a:r>
              <a:rPr lang="en-US" altLang="zh-CN" sz="1200">
                <a:solidFill>
                  <a:srgbClr val="808080"/>
                </a:solidFill>
                <a:ea typeface="宋体" panose="02010600030101010101" pitchFamily="2" charset="-122"/>
              </a:rPr>
              <a:t>Style Name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Yusou </a:t>
            </a:r>
            <a:r>
              <a:rPr lang="zh-CN" altLang="en-US" sz="1200">
                <a:solidFill>
                  <a:srgbClr val="808080"/>
                </a:solidFill>
                <a:ea typeface="宋体" panose="02010600030101010101" pitchFamily="2" charset="-122"/>
              </a:rPr>
              <a:t>迂叟 </a:t>
            </a:r>
            <a:r>
              <a:rPr lang="en-US" altLang="zh-CN" sz="1200">
                <a:solidFill>
                  <a:srgbClr val="808080"/>
                </a:solidFill>
                <a:ea typeface="宋体" panose="02010600030101010101" pitchFamily="2" charset="-122"/>
              </a:rPr>
              <a:t>Style Name</a:t>
            </a:r>
            <a:endParaRPr lang="en-US" altLang="zh-CN" sz="1200">
              <a:solidFill>
                <a:srgbClr val="808080"/>
              </a:solidFill>
            </a:endParaRPr>
          </a:p>
        </p:txBody>
      </p:sp>
      <p:sp>
        <p:nvSpPr>
          <p:cNvPr id="19466" name="Text Box 14"/>
          <p:cNvSpPr txBox="1">
            <a:spLocks noChangeArrowheads="1"/>
          </p:cNvSpPr>
          <p:nvPr/>
        </p:nvSpPr>
        <p:spPr bwMode="auto">
          <a:xfrm rot="2654137">
            <a:off x="2235200" y="1973156"/>
            <a:ext cx="1416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1200" i="1">
                <a:solidFill>
                  <a:srgbClr val="000000"/>
                </a:solidFill>
                <a:ea typeface="宋体" panose="02010600030101010101" pitchFamily="2" charset="-122"/>
              </a:rPr>
              <a:t>Entry</a:t>
            </a:r>
            <a:r>
              <a:rPr lang="en-US" altLang="zh-TW" sz="1200" i="1">
                <a:solidFill>
                  <a:srgbClr val="000000"/>
                </a:solidFill>
                <a:ea typeface="新細明體" panose="02020300000000000000" pitchFamily="18" charset="-120"/>
              </a:rPr>
              <a:t> </a:t>
            </a:r>
            <a:r>
              <a:rPr lang="zh-TW" altLang="en-US" sz="1200">
                <a:solidFill>
                  <a:srgbClr val="000000"/>
                </a:solidFill>
                <a:ea typeface="新細明體" panose="02020300000000000000" pitchFamily="18" charset="-120"/>
              </a:rPr>
              <a:t>入法</a:t>
            </a:r>
            <a:r>
              <a:rPr lang="en-US" altLang="zh-CN" sz="1200">
                <a:solidFill>
                  <a:srgbClr val="000000"/>
                </a:solidFill>
                <a:ea typeface="宋体" panose="02010600030101010101" pitchFamily="2" charset="-122"/>
              </a:rPr>
              <a:t>:</a:t>
            </a:r>
            <a:br>
              <a:rPr lang="en-US" altLang="zh-CN" sz="1200">
                <a:solidFill>
                  <a:srgbClr val="000000"/>
                </a:solidFill>
                <a:ea typeface="宋体" panose="02010600030101010101" pitchFamily="2" charset="-122"/>
              </a:rPr>
            </a:br>
            <a:r>
              <a:rPr lang="en-US" altLang="zh-CN" sz="1200">
                <a:solidFill>
                  <a:srgbClr val="000000"/>
                </a:solidFill>
                <a:ea typeface="宋体" panose="02010600030101010101" pitchFamily="2" charset="-122"/>
              </a:rPr>
              <a:t>    </a:t>
            </a:r>
            <a:r>
              <a:rPr lang="zh-TW" altLang="en-US" sz="1200">
                <a:solidFill>
                  <a:srgbClr val="000000"/>
                </a:solidFill>
                <a:ea typeface="新細明體" panose="02020300000000000000" pitchFamily="18" charset="-120"/>
              </a:rPr>
              <a:t>蔭</a:t>
            </a:r>
            <a:r>
              <a:rPr lang="en-US" altLang="zh-CN" sz="1200">
                <a:solidFill>
                  <a:srgbClr val="000000"/>
                </a:solidFill>
                <a:ea typeface="宋体" panose="02010600030101010101" pitchFamily="2" charset="-122"/>
              </a:rPr>
              <a:t>yin </a:t>
            </a:r>
            <a:br>
              <a:rPr lang="en-US" altLang="zh-CN" sz="1200">
                <a:solidFill>
                  <a:srgbClr val="000000"/>
                </a:solidFill>
                <a:ea typeface="宋体" panose="02010600030101010101" pitchFamily="2" charset="-122"/>
              </a:rPr>
            </a:br>
            <a:r>
              <a:rPr lang="en-US" altLang="zh-CN" sz="1200">
                <a:solidFill>
                  <a:srgbClr val="000000"/>
                </a:solidFill>
                <a:ea typeface="宋体" panose="02010600030101010101" pitchFamily="2" charset="-122"/>
              </a:rPr>
              <a:t>       </a:t>
            </a:r>
            <a:r>
              <a:rPr lang="zh-TW" altLang="en-US" sz="1200">
                <a:solidFill>
                  <a:srgbClr val="000000"/>
                </a:solidFill>
                <a:ea typeface="新細明體" panose="02020300000000000000" pitchFamily="18" charset="-120"/>
              </a:rPr>
              <a:t>進士</a:t>
            </a:r>
            <a:r>
              <a:rPr lang="zh-CN" altLang="en-US" sz="1200">
                <a:solidFill>
                  <a:srgbClr val="000000"/>
                </a:solidFill>
                <a:ea typeface="宋体" panose="02010600030101010101" pitchFamily="2" charset="-122"/>
              </a:rPr>
              <a:t> </a:t>
            </a:r>
            <a:r>
              <a:rPr lang="en-US" altLang="zh-CN" sz="1200">
                <a:solidFill>
                  <a:srgbClr val="000000"/>
                </a:solidFill>
                <a:ea typeface="宋体" panose="02010600030101010101" pitchFamily="2" charset="-122"/>
              </a:rPr>
              <a:t>jinshi</a:t>
            </a:r>
            <a:endParaRPr lang="en-US" altLang="zh-CN" sz="1200">
              <a:solidFill>
                <a:srgbClr val="000000"/>
              </a:solidFill>
            </a:endParaRPr>
          </a:p>
        </p:txBody>
      </p:sp>
      <p:sp>
        <p:nvSpPr>
          <p:cNvPr id="19467" name="Text Box 15"/>
          <p:cNvSpPr txBox="1">
            <a:spLocks noChangeArrowheads="1"/>
          </p:cNvSpPr>
          <p:nvPr/>
        </p:nvSpPr>
        <p:spPr bwMode="auto">
          <a:xfrm>
            <a:off x="3048000" y="1200152"/>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1200" i="1">
                <a:solidFill>
                  <a:srgbClr val="808080"/>
                </a:solidFill>
                <a:ea typeface="宋体" panose="02010600030101010101" pitchFamily="2" charset="-122"/>
              </a:rPr>
              <a:t>Employment</a:t>
            </a:r>
            <a:r>
              <a:rPr lang="en-US" altLang="zh-CN" sz="1200">
                <a:solidFill>
                  <a:srgbClr val="808080"/>
                </a:solidFill>
                <a:ea typeface="宋体" panose="02010600030101010101" pitchFamily="2" charset="-122"/>
              </a:rPr>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1 office: finance </a:t>
            </a:r>
            <a:br>
              <a:rPr lang="en-US" altLang="zh-CN" sz="1200">
                <a:solidFill>
                  <a:srgbClr val="808080"/>
                </a:solidFill>
                <a:ea typeface="宋体" panose="02010600030101010101" pitchFamily="2" charset="-122"/>
              </a:rPr>
            </a:br>
            <a:r>
              <a:rPr lang="en-US" altLang="zh-CN" sz="1200">
                <a:solidFill>
                  <a:srgbClr val="808080"/>
                </a:solidFill>
                <a:ea typeface="宋体" panose="02010600030101010101" pitchFamily="2" charset="-122"/>
              </a:rPr>
              <a:t>   2 office: state council</a:t>
            </a:r>
            <a:endParaRPr lang="en-US" altLang="zh-CN" sz="1200">
              <a:solidFill>
                <a:srgbClr val="808080"/>
              </a:solidFill>
            </a:endParaRPr>
          </a:p>
        </p:txBody>
      </p:sp>
      <p:sp>
        <p:nvSpPr>
          <p:cNvPr id="19468" name="Text Box 16"/>
          <p:cNvSpPr txBox="1">
            <a:spLocks noChangeArrowheads="1"/>
          </p:cNvSpPr>
          <p:nvPr/>
        </p:nvSpPr>
        <p:spPr bwMode="auto">
          <a:xfrm>
            <a:off x="903288" y="5057777"/>
            <a:ext cx="78279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TW" sz="2800">
                <a:solidFill>
                  <a:srgbClr val="000000"/>
                </a:solidFill>
                <a:ea typeface="新細明體" panose="02020300000000000000" pitchFamily="18" charset="-120"/>
              </a:rPr>
              <a:t>Data on people in a relational database is in the interaction between entities (person, place, etc.)</a:t>
            </a:r>
            <a:r>
              <a:rPr lang="zh-CN" altLang="en-US" sz="2800" b="1">
                <a:solidFill>
                  <a:srgbClr val="000000"/>
                </a:solidFill>
                <a:ea typeface="新細明體" panose="02020300000000000000" pitchFamily="18" charset="-120"/>
              </a:rPr>
              <a:t>在關係型數據庫中，人物的數據資料存在於各種實體（人物、地址等）的互動之中。</a:t>
            </a:r>
            <a:endParaRPr lang="zh-TW" altLang="en-US" sz="2800" b="1">
              <a:solidFill>
                <a:srgbClr val="000000"/>
              </a:solidFill>
              <a:ea typeface="新細明體" panose="02020300000000000000" pitchFamily="18" charset="-120"/>
            </a:endParaRPr>
          </a:p>
        </p:txBody>
      </p:sp>
    </p:spTree>
    <p:extLst>
      <p:ext uri="{BB962C8B-B14F-4D97-AF65-F5344CB8AC3E}">
        <p14:creationId xmlns:p14="http://schemas.microsoft.com/office/powerpoint/2010/main" val="66410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Line 13"/>
          <p:cNvSpPr>
            <a:spLocks noChangeShapeType="1"/>
          </p:cNvSpPr>
          <p:nvPr/>
        </p:nvSpPr>
        <p:spPr bwMode="auto">
          <a:xfrm rot="16200000" flipV="1">
            <a:off x="5210175" y="3181350"/>
            <a:ext cx="247650" cy="2476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20483" name="AutoShape 4"/>
          <p:cNvSpPr>
            <a:spLocks noChangeArrowheads="1"/>
          </p:cNvSpPr>
          <p:nvPr/>
        </p:nvSpPr>
        <p:spPr bwMode="auto">
          <a:xfrm rot="-5400000">
            <a:off x="5362575" y="3390900"/>
            <a:ext cx="762000" cy="838200"/>
          </a:xfrm>
          <a:prstGeom prst="cube">
            <a:avLst>
              <a:gd name="adj" fmla="val 25000"/>
            </a:avLst>
          </a:prstGeom>
          <a:solidFill>
            <a:schemeClr val="hlink"/>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84" name="AutoShape 5"/>
          <p:cNvSpPr>
            <a:spLocks noChangeArrowheads="1"/>
          </p:cNvSpPr>
          <p:nvPr/>
        </p:nvSpPr>
        <p:spPr bwMode="auto">
          <a:xfrm rot="-5400000">
            <a:off x="5553075" y="3590925"/>
            <a:ext cx="762000" cy="838200"/>
          </a:xfrm>
          <a:prstGeom prst="cube">
            <a:avLst>
              <a:gd name="adj" fmla="val 25000"/>
            </a:avLst>
          </a:prstGeom>
          <a:solidFill>
            <a:srgbClr val="FF9933"/>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85" name="AutoShape 6"/>
          <p:cNvSpPr>
            <a:spLocks noChangeArrowheads="1"/>
          </p:cNvSpPr>
          <p:nvPr/>
        </p:nvSpPr>
        <p:spPr bwMode="auto">
          <a:xfrm rot="-5400000">
            <a:off x="5753100" y="3790950"/>
            <a:ext cx="762000" cy="838200"/>
          </a:xfrm>
          <a:prstGeom prst="cube">
            <a:avLst>
              <a:gd name="adj" fmla="val 25000"/>
            </a:avLst>
          </a:prstGeom>
          <a:solidFill>
            <a:srgbClr val="A9F7A7"/>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86" name="AutoShape 7"/>
          <p:cNvSpPr>
            <a:spLocks noChangeArrowheads="1"/>
          </p:cNvSpPr>
          <p:nvPr/>
        </p:nvSpPr>
        <p:spPr bwMode="auto">
          <a:xfrm rot="-5400000">
            <a:off x="5953125" y="3990975"/>
            <a:ext cx="762000" cy="838200"/>
          </a:xfrm>
          <a:prstGeom prst="cube">
            <a:avLst>
              <a:gd name="adj" fmla="val 25000"/>
            </a:avLst>
          </a:prstGeom>
          <a:solidFill>
            <a:srgbClr val="A6B0F8"/>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87" name="AutoShape 8"/>
          <p:cNvSpPr>
            <a:spLocks noChangeArrowheads="1"/>
          </p:cNvSpPr>
          <p:nvPr/>
        </p:nvSpPr>
        <p:spPr bwMode="auto">
          <a:xfrm rot="-5400000">
            <a:off x="6153150" y="4191000"/>
            <a:ext cx="762000" cy="838200"/>
          </a:xfrm>
          <a:prstGeom prst="cube">
            <a:avLst>
              <a:gd name="adj" fmla="val 25000"/>
            </a:avLst>
          </a:prstGeom>
          <a:solidFill>
            <a:srgbClr val="E9EFAF"/>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88" name="AutoShape 9"/>
          <p:cNvSpPr>
            <a:spLocks noChangeArrowheads="1"/>
          </p:cNvSpPr>
          <p:nvPr/>
        </p:nvSpPr>
        <p:spPr bwMode="auto">
          <a:xfrm rot="-5400000">
            <a:off x="6343650" y="4381500"/>
            <a:ext cx="762000" cy="838200"/>
          </a:xfrm>
          <a:prstGeom prst="cube">
            <a:avLst>
              <a:gd name="adj" fmla="val 25000"/>
            </a:avLst>
          </a:prstGeom>
          <a:solidFill>
            <a:srgbClr val="E9B5E5"/>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89" name="AutoShape 10"/>
          <p:cNvSpPr>
            <a:spLocks noChangeArrowheads="1"/>
          </p:cNvSpPr>
          <p:nvPr/>
        </p:nvSpPr>
        <p:spPr bwMode="auto">
          <a:xfrm rot="-5400000">
            <a:off x="6534150" y="4581525"/>
            <a:ext cx="762000" cy="838200"/>
          </a:xfrm>
          <a:prstGeom prst="cube">
            <a:avLst>
              <a:gd name="adj" fmla="val 25000"/>
            </a:avLst>
          </a:prstGeom>
          <a:solidFill>
            <a:srgbClr val="FCAFA2"/>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90" name="AutoShape 11"/>
          <p:cNvSpPr>
            <a:spLocks noChangeArrowheads="1"/>
          </p:cNvSpPr>
          <p:nvPr/>
        </p:nvSpPr>
        <p:spPr bwMode="auto">
          <a:xfrm rot="-5400000">
            <a:off x="6724650" y="4772025"/>
            <a:ext cx="762000" cy="838200"/>
          </a:xfrm>
          <a:prstGeom prst="cube">
            <a:avLst>
              <a:gd name="adj" fmla="val 25000"/>
            </a:avLst>
          </a:prstGeom>
          <a:solidFill>
            <a:schemeClr val="accent1"/>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91" name="Line 12"/>
          <p:cNvSpPr>
            <a:spLocks noChangeShapeType="1"/>
          </p:cNvSpPr>
          <p:nvPr/>
        </p:nvSpPr>
        <p:spPr bwMode="auto">
          <a:xfrm rot="16200000" flipH="1">
            <a:off x="7200900" y="5334000"/>
            <a:ext cx="476250" cy="4381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20492" name="Text Box 14"/>
          <p:cNvSpPr txBox="1">
            <a:spLocks noChangeArrowheads="1"/>
          </p:cNvSpPr>
          <p:nvPr/>
        </p:nvSpPr>
        <p:spPr bwMode="auto">
          <a:xfrm>
            <a:off x="1571625" y="5821363"/>
            <a:ext cx="6330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50000"/>
              </a:spcBef>
              <a:spcAft>
                <a:spcPct val="0"/>
              </a:spcAft>
              <a:defRPr/>
            </a:pPr>
            <a:r>
              <a:rPr lang="en-US" altLang="zh-TW" sz="3200">
                <a:solidFill>
                  <a:srgbClr val="000000"/>
                </a:solidFill>
                <a:latin typeface="Arial Unicode MS" pitchFamily="34" charset="-122"/>
                <a:ea typeface="Arial Unicode MS" pitchFamily="34" charset="-122"/>
              </a:rPr>
              <a:t>Looking at data on office holding</a:t>
            </a:r>
            <a:r>
              <a:rPr lang="zh-CN" altLang="en-US" sz="3200">
                <a:solidFill>
                  <a:srgbClr val="000000"/>
                </a:solidFill>
                <a:latin typeface="新細明體" panose="02020300000000000000" pitchFamily="18" charset="-120"/>
                <a:ea typeface="新細明體" panose="02020300000000000000" pitchFamily="18" charset="-120"/>
                <a:cs typeface="Arial Unicode MS" pitchFamily="34" charset="-122"/>
              </a:rPr>
              <a:t>查看有關任官情況的數據</a:t>
            </a:r>
          </a:p>
        </p:txBody>
      </p:sp>
      <p:sp>
        <p:nvSpPr>
          <p:cNvPr id="20493" name="AutoShape 15"/>
          <p:cNvSpPr>
            <a:spLocks noChangeArrowheads="1"/>
          </p:cNvSpPr>
          <p:nvPr/>
        </p:nvSpPr>
        <p:spPr bwMode="auto">
          <a:xfrm rot="-5400000">
            <a:off x="1704975" y="3284538"/>
            <a:ext cx="2247900" cy="2286000"/>
          </a:xfrm>
          <a:prstGeom prst="cube">
            <a:avLst>
              <a:gd name="adj" fmla="val 25000"/>
            </a:avLst>
          </a:prstGeom>
          <a:solidFill>
            <a:schemeClr val="accent1">
              <a:alpha val="20000"/>
            </a:schemeClr>
          </a:solid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sp>
        <p:nvSpPr>
          <p:cNvPr id="20494" name="Line 16"/>
          <p:cNvSpPr>
            <a:spLocks noChangeShapeType="1"/>
          </p:cNvSpPr>
          <p:nvPr/>
        </p:nvSpPr>
        <p:spPr bwMode="auto">
          <a:xfrm>
            <a:off x="3390900" y="3295650"/>
            <a:ext cx="1588" cy="16383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20495" name="Line 17"/>
          <p:cNvSpPr>
            <a:spLocks noChangeShapeType="1"/>
          </p:cNvSpPr>
          <p:nvPr/>
        </p:nvSpPr>
        <p:spPr bwMode="auto">
          <a:xfrm>
            <a:off x="3390900" y="4924425"/>
            <a:ext cx="57150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20496" name="Line 18"/>
          <p:cNvSpPr>
            <a:spLocks noChangeShapeType="1"/>
          </p:cNvSpPr>
          <p:nvPr/>
        </p:nvSpPr>
        <p:spPr bwMode="auto">
          <a:xfrm flipV="1">
            <a:off x="1685925" y="4933950"/>
            <a:ext cx="1714500" cy="381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20497" name="Text Box 19"/>
          <p:cNvSpPr txBox="1">
            <a:spLocks noChangeArrowheads="1"/>
          </p:cNvSpPr>
          <p:nvPr/>
        </p:nvSpPr>
        <p:spPr bwMode="auto">
          <a:xfrm rot="2838617">
            <a:off x="1309690" y="4338640"/>
            <a:ext cx="20208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600" b="1">
                <a:solidFill>
                  <a:srgbClr val="000000"/>
                </a:solidFill>
                <a:ea typeface="宋体" panose="02010600030101010101" pitchFamily="2" charset="-122"/>
              </a:rPr>
              <a:t>Places</a:t>
            </a:r>
            <a:br>
              <a:rPr lang="en-US" altLang="zh-CN" sz="600" b="1">
                <a:solidFill>
                  <a:srgbClr val="000000"/>
                </a:solidFill>
                <a:ea typeface="宋体" panose="02010600030101010101" pitchFamily="2" charset="-122"/>
              </a:rPr>
            </a:br>
            <a:r>
              <a:rPr lang="en-US" altLang="zh-CN" sz="600">
                <a:solidFill>
                  <a:srgbClr val="000000"/>
                </a:solidFill>
                <a:ea typeface="宋体" panose="02010600030101010101" pitchFamily="2" charset="-122"/>
              </a:rPr>
              <a:t>    Basic Affiliation</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Yongxing </a:t>
            </a:r>
            <a:r>
              <a:rPr lang="zh-CN" altLang="en-US" sz="600">
                <a:solidFill>
                  <a:srgbClr val="000000"/>
                </a:solidFill>
                <a:ea typeface="宋体" panose="02010600030101010101" pitchFamily="2" charset="-122"/>
              </a:rPr>
              <a:t>永興</a:t>
            </a:r>
            <a:r>
              <a:rPr lang="en-US" altLang="zh-CN" sz="600">
                <a:solidFill>
                  <a:srgbClr val="000000"/>
                </a:solidFill>
                <a:ea typeface="宋体" panose="02010600030101010101" pitchFamily="2" charset="-122"/>
              </a:rPr>
              <a:t>,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Shan </a:t>
            </a:r>
            <a:r>
              <a:rPr lang="zh-CN" altLang="en-US" sz="600">
                <a:solidFill>
                  <a:srgbClr val="000000"/>
                </a:solidFill>
                <a:ea typeface="宋体" panose="02010600030101010101" pitchFamily="2" charset="-122"/>
              </a:rPr>
              <a:t>陝</a:t>
            </a:r>
            <a:r>
              <a:rPr lang="en-US" altLang="zh-CN" sz="600">
                <a:solidFill>
                  <a:srgbClr val="000000"/>
                </a:solidFill>
                <a:ea typeface="宋体" panose="02010600030101010101" pitchFamily="2" charset="-122"/>
              </a:rPr>
              <a:t>,</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Xia Xian </a:t>
            </a:r>
            <a:r>
              <a:rPr lang="zh-CN" altLang="en-US" sz="600">
                <a:solidFill>
                  <a:srgbClr val="000000"/>
                </a:solidFill>
                <a:ea typeface="宋体" panose="02010600030101010101" pitchFamily="2" charset="-122"/>
              </a:rPr>
              <a:t>夏縣 </a:t>
            </a:r>
            <a:r>
              <a:rPr lang="en-US" altLang="zh-CN" sz="600">
                <a:solidFill>
                  <a:srgbClr val="000000"/>
                </a:solidFill>
                <a:ea typeface="宋体" panose="02010600030101010101" pitchFamily="2" charset="-122"/>
              </a:rPr>
              <a:t>0-0</a:t>
            </a:r>
            <a:endParaRPr lang="en-US" altLang="zh-CN" sz="600">
              <a:solidFill>
                <a:srgbClr val="000000"/>
              </a:solidFill>
            </a:endParaRPr>
          </a:p>
        </p:txBody>
      </p:sp>
      <p:sp>
        <p:nvSpPr>
          <p:cNvPr id="20498" name="Text Box 20"/>
          <p:cNvSpPr txBox="1">
            <a:spLocks noChangeArrowheads="1"/>
          </p:cNvSpPr>
          <p:nvPr/>
        </p:nvSpPr>
        <p:spPr bwMode="auto">
          <a:xfrm>
            <a:off x="1914525" y="4908552"/>
            <a:ext cx="20955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600" i="1">
                <a:solidFill>
                  <a:srgbClr val="808080"/>
                </a:solidFill>
                <a:ea typeface="宋体" panose="02010600030101010101" pitchFamily="2" charset="-122"/>
              </a:rPr>
              <a:t>Alternate Names</a:t>
            </a:r>
            <a:r>
              <a:rPr lang="en-US" altLang="zh-CN" sz="600">
                <a:solidFill>
                  <a:srgbClr val="808080"/>
                </a:solidFill>
                <a:ea typeface="宋体" panose="02010600030101010101" pitchFamily="2" charset="-122"/>
              </a:rPr>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Junshi </a:t>
            </a:r>
            <a:r>
              <a:rPr lang="zh-CN" altLang="en-US" sz="600">
                <a:solidFill>
                  <a:srgbClr val="808080"/>
                </a:solidFill>
                <a:ea typeface="宋体" panose="02010600030101010101" pitchFamily="2" charset="-122"/>
              </a:rPr>
              <a:t>君實 </a:t>
            </a:r>
            <a:r>
              <a:rPr lang="en-US" altLang="zh-CN" sz="600">
                <a:solidFill>
                  <a:srgbClr val="808080"/>
                </a:solidFill>
                <a:ea typeface="宋体" panose="02010600030101010101" pitchFamily="2" charset="-122"/>
              </a:rPr>
              <a:t>Capping Name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Wenzheng Gong </a:t>
            </a:r>
            <a:r>
              <a:rPr lang="zh-CN" altLang="en-US" sz="600">
                <a:solidFill>
                  <a:srgbClr val="808080"/>
                </a:solidFill>
                <a:ea typeface="宋体" panose="02010600030101010101" pitchFamily="2" charset="-122"/>
              </a:rPr>
              <a:t>文正公 </a:t>
            </a:r>
            <a:r>
              <a:rPr lang="en-US" altLang="zh-CN" sz="600">
                <a:solidFill>
                  <a:srgbClr val="808080"/>
                </a:solidFill>
                <a:ea typeface="宋体" panose="02010600030101010101" pitchFamily="2" charset="-122"/>
              </a:rPr>
              <a:t>Posthumous Name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Sushui Xiansheng </a:t>
            </a:r>
            <a:r>
              <a:rPr lang="zh-CN" altLang="en-US" sz="600">
                <a:solidFill>
                  <a:srgbClr val="808080"/>
                </a:solidFill>
                <a:ea typeface="宋体" panose="02010600030101010101" pitchFamily="2" charset="-122"/>
              </a:rPr>
              <a:t>涑水先生 </a:t>
            </a:r>
            <a:r>
              <a:rPr lang="en-US" altLang="zh-CN" sz="600">
                <a:solidFill>
                  <a:srgbClr val="808080"/>
                </a:solidFill>
                <a:ea typeface="宋体" panose="02010600030101010101" pitchFamily="2" charset="-122"/>
              </a:rPr>
              <a:t>Other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Yufu </a:t>
            </a:r>
            <a:r>
              <a:rPr lang="zh-CN" altLang="en-US" sz="600">
                <a:solidFill>
                  <a:srgbClr val="808080"/>
                </a:solidFill>
                <a:ea typeface="宋体" panose="02010600030101010101" pitchFamily="2" charset="-122"/>
              </a:rPr>
              <a:t>迂夫 </a:t>
            </a:r>
            <a:r>
              <a:rPr lang="en-US" altLang="zh-CN" sz="600">
                <a:solidFill>
                  <a:srgbClr val="808080"/>
                </a:solidFill>
                <a:ea typeface="宋体" panose="02010600030101010101" pitchFamily="2" charset="-122"/>
              </a:rPr>
              <a:t>Style Name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Yusou </a:t>
            </a:r>
            <a:r>
              <a:rPr lang="zh-CN" altLang="en-US" sz="600">
                <a:solidFill>
                  <a:srgbClr val="808080"/>
                </a:solidFill>
                <a:ea typeface="宋体" panose="02010600030101010101" pitchFamily="2" charset="-122"/>
              </a:rPr>
              <a:t>迂叟 </a:t>
            </a:r>
            <a:r>
              <a:rPr lang="en-US" altLang="zh-CN" sz="600">
                <a:solidFill>
                  <a:srgbClr val="808080"/>
                </a:solidFill>
                <a:ea typeface="宋体" panose="02010600030101010101" pitchFamily="2" charset="-122"/>
              </a:rPr>
              <a:t>Style Name</a:t>
            </a:r>
            <a:endParaRPr lang="en-US" altLang="zh-CN" sz="600">
              <a:solidFill>
                <a:srgbClr val="808080"/>
              </a:solidFill>
            </a:endParaRPr>
          </a:p>
        </p:txBody>
      </p:sp>
      <p:sp>
        <p:nvSpPr>
          <p:cNvPr id="20499" name="Text Box 21"/>
          <p:cNvSpPr txBox="1">
            <a:spLocks noChangeArrowheads="1"/>
          </p:cNvSpPr>
          <p:nvPr/>
        </p:nvSpPr>
        <p:spPr bwMode="auto">
          <a:xfrm rot="2654137">
            <a:off x="3386138" y="3922715"/>
            <a:ext cx="533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600" i="1">
                <a:solidFill>
                  <a:srgbClr val="808080"/>
                </a:solidFill>
                <a:ea typeface="宋体" panose="02010600030101010101" pitchFamily="2" charset="-122"/>
              </a:rPr>
              <a:t>Entry</a:t>
            </a:r>
            <a:r>
              <a:rPr lang="en-US" altLang="zh-CN" sz="600">
                <a:solidFill>
                  <a:srgbClr val="808080"/>
                </a:solidFill>
                <a:ea typeface="宋体" panose="02010600030101010101" pitchFamily="2" charset="-122"/>
              </a:rPr>
              <a:t>:</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yin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jinshi</a:t>
            </a:r>
            <a:endParaRPr lang="en-US" altLang="zh-CN" sz="600">
              <a:solidFill>
                <a:srgbClr val="808080"/>
              </a:solidFill>
            </a:endParaRPr>
          </a:p>
        </p:txBody>
      </p:sp>
      <p:sp>
        <p:nvSpPr>
          <p:cNvPr id="20500" name="Text Box 22"/>
          <p:cNvSpPr txBox="1">
            <a:spLocks noChangeArrowheads="1"/>
          </p:cNvSpPr>
          <p:nvPr/>
        </p:nvSpPr>
        <p:spPr bwMode="auto">
          <a:xfrm>
            <a:off x="2190750" y="3933827"/>
            <a:ext cx="1028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CN" sz="600" i="1">
                <a:solidFill>
                  <a:srgbClr val="808080"/>
                </a:solidFill>
                <a:ea typeface="宋体" panose="02010600030101010101" pitchFamily="2" charset="-122"/>
              </a:rPr>
              <a:t>Employment</a:t>
            </a:r>
            <a:r>
              <a:rPr lang="en-US" altLang="zh-CN" sz="600">
                <a:solidFill>
                  <a:srgbClr val="808080"/>
                </a:solidFill>
                <a:ea typeface="宋体" panose="02010600030101010101" pitchFamily="2" charset="-122"/>
              </a:rPr>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1 office: finance </a:t>
            </a:r>
            <a:br>
              <a:rPr lang="en-US" altLang="zh-CN" sz="600">
                <a:solidFill>
                  <a:srgbClr val="808080"/>
                </a:solidFill>
                <a:ea typeface="宋体" panose="02010600030101010101" pitchFamily="2" charset="-122"/>
              </a:rPr>
            </a:br>
            <a:r>
              <a:rPr lang="en-US" altLang="zh-CN" sz="600">
                <a:solidFill>
                  <a:srgbClr val="808080"/>
                </a:solidFill>
                <a:ea typeface="宋体" panose="02010600030101010101" pitchFamily="2" charset="-122"/>
              </a:rPr>
              <a:t>   2 office: state council</a:t>
            </a:r>
            <a:endParaRPr lang="en-US" altLang="zh-CN" sz="600">
              <a:solidFill>
                <a:srgbClr val="808080"/>
              </a:solidFill>
            </a:endParaRPr>
          </a:p>
        </p:txBody>
      </p:sp>
      <p:sp>
        <p:nvSpPr>
          <p:cNvPr id="20501" name="Rectangle 23"/>
          <p:cNvSpPr>
            <a:spLocks noChangeArrowheads="1"/>
          </p:cNvSpPr>
          <p:nvPr/>
        </p:nvSpPr>
        <p:spPr bwMode="auto">
          <a:xfrm>
            <a:off x="-381000" y="3133725"/>
            <a:ext cx="46101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lvl="2" eaLnBrk="1" fontAlgn="base" hangingPunct="1">
              <a:spcBef>
                <a:spcPct val="20000"/>
              </a:spcBef>
              <a:spcAft>
                <a:spcPct val="0"/>
              </a:spcAft>
              <a:defRPr/>
            </a:pPr>
            <a:r>
              <a:rPr lang="en-US" altLang="zh-CN" sz="1000">
                <a:solidFill>
                  <a:srgbClr val="000000"/>
                </a:solidFill>
                <a:ea typeface="宋体" panose="02010600030101010101" pitchFamily="2" charset="-122"/>
              </a:rPr>
              <a:t>                     </a:t>
            </a:r>
            <a:br>
              <a:rPr lang="en-US" altLang="zh-CN" sz="1000">
                <a:solidFill>
                  <a:srgbClr val="000000"/>
                </a:solidFill>
                <a:ea typeface="宋体" panose="02010600030101010101" pitchFamily="2" charset="-122"/>
              </a:rPr>
            </a:br>
            <a:r>
              <a:rPr lang="en-US" altLang="zh-CN" sz="1000">
                <a:solidFill>
                  <a:srgbClr val="000000"/>
                </a:solidFill>
                <a:ea typeface="宋体" panose="02010600030101010101" pitchFamily="2" charset="-122"/>
              </a:rPr>
              <a:t/>
            </a:r>
            <a:br>
              <a:rPr lang="en-US" altLang="zh-CN" sz="1000">
                <a:solidFill>
                  <a:srgbClr val="000000"/>
                </a:solidFill>
                <a:ea typeface="宋体" panose="02010600030101010101" pitchFamily="2" charset="-122"/>
              </a:rPr>
            </a:br>
            <a:r>
              <a:rPr lang="en-US" altLang="zh-CN" sz="1000">
                <a:solidFill>
                  <a:srgbClr val="000000"/>
                </a:solidFill>
                <a:ea typeface="宋体" panose="02010600030101010101" pitchFamily="2" charset="-122"/>
              </a:rPr>
              <a:t>                                  </a:t>
            </a:r>
            <a:r>
              <a:rPr lang="en-US" altLang="zh-CN" sz="800" b="1">
                <a:solidFill>
                  <a:srgbClr val="000000"/>
                </a:solidFill>
                <a:ea typeface="宋体" panose="02010600030101010101" pitchFamily="2" charset="-122"/>
              </a:rPr>
              <a:t>Sima(1) Guang </a:t>
            </a:r>
            <a:r>
              <a:rPr lang="zh-CN" altLang="en-US" sz="800" b="1">
                <a:solidFill>
                  <a:srgbClr val="000000"/>
                </a:solidFill>
                <a:ea typeface="宋体" panose="02010600030101010101" pitchFamily="2" charset="-122"/>
              </a:rPr>
              <a:t>司馬光</a:t>
            </a:r>
            <a:r>
              <a:rPr lang="en-US" altLang="zh-CN" sz="800" b="1">
                <a:solidFill>
                  <a:srgbClr val="000000"/>
                </a:solidFill>
                <a:ea typeface="宋体" panose="02010600030101010101" pitchFamily="2" charset="-122"/>
              </a:rPr>
              <a:t>. 1019-1086</a:t>
            </a:r>
            <a:r>
              <a:rPr lang="en-US" altLang="zh-CN" sz="600">
                <a:solidFill>
                  <a:srgbClr val="000000"/>
                </a:solidFill>
                <a:ea typeface="宋体" panose="02010600030101010101" pitchFamily="2" charset="-122"/>
              </a:rPr>
              <a:t>.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a:r>
            <a:br>
              <a:rPr lang="en-US" altLang="zh-CN" sz="600">
                <a:solidFill>
                  <a:srgbClr val="000000"/>
                </a:solidFill>
                <a:ea typeface="宋体" panose="02010600030101010101" pitchFamily="2" charset="-122"/>
              </a:rPr>
            </a:br>
            <a:endParaRPr lang="en-US" altLang="zh-CN" sz="600">
              <a:solidFill>
                <a:srgbClr val="000000"/>
              </a:solidFill>
              <a:ea typeface="宋体" panose="02010600030101010101" pitchFamily="2" charset="-122"/>
            </a:endParaRPr>
          </a:p>
          <a:p>
            <a:pPr lvl="2" eaLnBrk="1" fontAlgn="base" hangingPunct="1">
              <a:spcBef>
                <a:spcPct val="20000"/>
              </a:spcBef>
              <a:spcAft>
                <a:spcPct val="0"/>
              </a:spcAft>
              <a:defRPr/>
            </a:pPr>
            <a:r>
              <a:rPr lang="en-US" altLang="zh-CN" sz="600">
                <a:solidFill>
                  <a:srgbClr val="000000"/>
                </a:solidFill>
                <a:ea typeface="宋体" panose="02010600030101010101" pitchFamily="2" charset="-122"/>
              </a:rPr>
              <a:t>                                                                                           </a:t>
            </a:r>
            <a:r>
              <a:rPr lang="en-US" altLang="zh-CN" sz="600" i="1">
                <a:solidFill>
                  <a:srgbClr val="FF3300"/>
                </a:solidFill>
              </a:rPr>
              <a:t>Offices</a:t>
            </a:r>
            <a:r>
              <a:rPr lang="en-US" altLang="zh-CN" sz="600">
                <a:solidFill>
                  <a:srgbClr val="FF3300"/>
                </a:solidFill>
              </a:rPr>
              <a:t/>
            </a:r>
            <a:br>
              <a:rPr lang="en-US" altLang="zh-CN" sz="600">
                <a:solidFill>
                  <a:srgbClr val="FF3300"/>
                </a:solidFill>
              </a:rPr>
            </a:br>
            <a:r>
              <a:rPr lang="en-US" altLang="zh-CN" sz="600">
                <a:solidFill>
                  <a:srgbClr val="FF3300"/>
                </a:solidFill>
              </a:rPr>
              <a:t>                                                                                  1059 </a:t>
            </a:r>
            <a:r>
              <a:rPr lang="zh-CN" altLang="en-US" sz="600">
                <a:solidFill>
                  <a:srgbClr val="FF3300"/>
                </a:solidFill>
              </a:rPr>
              <a:t>度支勾院 </a:t>
            </a:r>
            <a:r>
              <a:rPr lang="en-US" altLang="zh-CN" sz="600">
                <a:solidFill>
                  <a:srgbClr val="FF3300"/>
                </a:solidFill>
              </a:rPr>
              <a:t>Budget Auditor</a:t>
            </a:r>
            <a:br>
              <a:rPr lang="en-US" altLang="zh-CN" sz="600">
                <a:solidFill>
                  <a:srgbClr val="FF3300"/>
                </a:solidFill>
              </a:rPr>
            </a:br>
            <a:r>
              <a:rPr lang="en-US" altLang="zh-CN" sz="600">
                <a:solidFill>
                  <a:srgbClr val="FF3300"/>
                </a:solidFill>
              </a:rPr>
              <a:t>                                                                                  1085 </a:t>
            </a:r>
            <a:r>
              <a:rPr lang="zh-CN" altLang="en-US" sz="600">
                <a:solidFill>
                  <a:srgbClr val="FF3300"/>
                </a:solidFill>
              </a:rPr>
              <a:t>門下侍郎 </a:t>
            </a:r>
            <a:br>
              <a:rPr lang="zh-CN" altLang="en-US" sz="600">
                <a:solidFill>
                  <a:srgbClr val="FF3300"/>
                </a:solidFill>
              </a:rPr>
            </a:br>
            <a:r>
              <a:rPr lang="zh-CN" altLang="en-US" sz="600">
                <a:solidFill>
                  <a:srgbClr val="FF3300"/>
                </a:solidFill>
              </a:rPr>
              <a:t>                                                                                           </a:t>
            </a:r>
            <a:r>
              <a:rPr lang="en-US" altLang="zh-CN" sz="600">
                <a:solidFill>
                  <a:srgbClr val="FF3300"/>
                </a:solidFill>
              </a:rPr>
              <a:t>Executive of the Chancellery</a:t>
            </a:r>
            <a:br>
              <a:rPr lang="en-US" altLang="zh-CN" sz="600">
                <a:solidFill>
                  <a:srgbClr val="FF3300"/>
                </a:solidFill>
              </a:rPr>
            </a:br>
            <a:r>
              <a:rPr lang="en-US" altLang="zh-CN" sz="600">
                <a:solidFill>
                  <a:srgbClr val="FF3300"/>
                </a:solidFill>
              </a:rPr>
              <a:t>                                                                                  1086 </a:t>
            </a:r>
            <a:r>
              <a:rPr lang="zh-CN" altLang="en-US" sz="600">
                <a:solidFill>
                  <a:srgbClr val="FF3300"/>
                </a:solidFill>
              </a:rPr>
              <a:t>左僕射兼門下侍郎 </a:t>
            </a:r>
            <a:br>
              <a:rPr lang="zh-CN" altLang="en-US" sz="600">
                <a:solidFill>
                  <a:srgbClr val="FF3300"/>
                </a:solidFill>
              </a:rPr>
            </a:br>
            <a:r>
              <a:rPr lang="zh-CN" altLang="en-US" sz="600">
                <a:solidFill>
                  <a:srgbClr val="FF3300"/>
                </a:solidFill>
              </a:rPr>
              <a:t>                                                                                           </a:t>
            </a:r>
            <a:r>
              <a:rPr lang="en-US" altLang="zh-CN" sz="600">
                <a:solidFill>
                  <a:srgbClr val="FF3300"/>
                </a:solidFill>
              </a:rPr>
              <a:t>Left Executive, Dept of Ministries</a:t>
            </a:r>
            <a:r>
              <a:rPr lang="en-US" altLang="zh-CN" sz="600">
                <a:solidFill>
                  <a:srgbClr val="000000"/>
                </a:solidFill>
                <a:ea typeface="宋体" panose="02010600030101010101" pitchFamily="2" charset="-122"/>
              </a:rPr>
              <a:t/>
            </a:r>
            <a:br>
              <a:rPr lang="en-US" altLang="zh-CN" sz="600">
                <a:solidFill>
                  <a:srgbClr val="000000"/>
                </a:solidFill>
                <a:ea typeface="宋体" panose="02010600030101010101" pitchFamily="2" charset="-122"/>
              </a:rPr>
            </a:br>
            <a:r>
              <a:rPr lang="en-US" altLang="zh-CN" sz="600">
                <a:solidFill>
                  <a:srgbClr val="000000"/>
                </a:solidFill>
                <a:ea typeface="宋体" panose="02010600030101010101" pitchFamily="2" charset="-122"/>
              </a:rPr>
              <a:t/>
            </a:r>
            <a:br>
              <a:rPr lang="en-US" altLang="zh-CN" sz="600">
                <a:solidFill>
                  <a:srgbClr val="000000"/>
                </a:solidFill>
                <a:ea typeface="宋体" panose="02010600030101010101" pitchFamily="2" charset="-122"/>
              </a:rPr>
            </a:br>
            <a:endParaRPr lang="en-US" altLang="zh-CN" sz="600">
              <a:solidFill>
                <a:srgbClr val="000000"/>
              </a:solidFill>
              <a:ea typeface="宋体" panose="02010600030101010101" pitchFamily="2" charset="-122"/>
            </a:endParaRPr>
          </a:p>
        </p:txBody>
      </p:sp>
      <p:pic>
        <p:nvPicPr>
          <p:cNvPr id="20502" name="Picture 24"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3" name="Text Box 25"/>
          <p:cNvSpPr txBox="1">
            <a:spLocks noChangeArrowheads="1"/>
          </p:cNvSpPr>
          <p:nvPr/>
        </p:nvSpPr>
        <p:spPr bwMode="auto">
          <a:xfrm>
            <a:off x="0" y="896938"/>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0"/>
              </a:spcBef>
              <a:spcAft>
                <a:spcPct val="0"/>
              </a:spcAft>
              <a:defRPr/>
            </a:pPr>
            <a:r>
              <a:rPr lang="en-US" altLang="zh-CN" sz="2400" b="1">
                <a:solidFill>
                  <a:srgbClr val="000000"/>
                </a:solidFill>
              </a:rPr>
              <a:t>Third Advantage:</a:t>
            </a:r>
            <a:r>
              <a:rPr lang="en-US" altLang="zh-CN" sz="2400">
                <a:solidFill>
                  <a:srgbClr val="000000"/>
                </a:solidFill>
              </a:rPr>
              <a:t>  Relational databases greatly facilitate searches in looking at the interaction of entities:</a:t>
            </a:r>
            <a:br>
              <a:rPr lang="en-US" altLang="zh-CN" sz="2400">
                <a:solidFill>
                  <a:srgbClr val="000000"/>
                </a:solidFill>
              </a:rPr>
            </a:br>
            <a:r>
              <a:rPr lang="zh-CN" altLang="en-US" sz="2400" b="1">
                <a:solidFill>
                  <a:srgbClr val="000000"/>
                </a:solidFill>
              </a:rPr>
              <a:t>優點（三）：關聯型數據庫極大地方便了對不同實體的交叉檢索</a:t>
            </a:r>
            <a:endParaRPr lang="en-US" altLang="zh-CN" sz="2400" b="1">
              <a:solidFill>
                <a:srgbClr val="000000"/>
              </a:solidFill>
            </a:endParaRPr>
          </a:p>
          <a:p>
            <a:pPr algn="ctr" eaLnBrk="1" fontAlgn="base" hangingPunct="1">
              <a:spcBef>
                <a:spcPct val="0"/>
              </a:spcBef>
              <a:spcAft>
                <a:spcPct val="0"/>
              </a:spcAft>
              <a:defRPr/>
            </a:pPr>
            <a:r>
              <a:rPr lang="en-US" altLang="zh-CN" sz="1600">
                <a:solidFill>
                  <a:srgbClr val="000000"/>
                </a:solidFill>
              </a:rPr>
              <a:t>  </a:t>
            </a:r>
            <a:br>
              <a:rPr lang="en-US" altLang="zh-CN" sz="1600">
                <a:solidFill>
                  <a:srgbClr val="000000"/>
                </a:solidFill>
              </a:rPr>
            </a:br>
            <a:r>
              <a:rPr lang="en-US" altLang="zh-CN" sz="2400">
                <a:solidFill>
                  <a:srgbClr val="000000"/>
                </a:solidFill>
              </a:rPr>
              <a:t>(1) Searching single tables</a:t>
            </a:r>
          </a:p>
          <a:p>
            <a:pPr algn="ctr" eaLnBrk="1" fontAlgn="base" hangingPunct="1">
              <a:spcBef>
                <a:spcPct val="0"/>
              </a:spcBef>
              <a:spcAft>
                <a:spcPct val="0"/>
              </a:spcAft>
              <a:defRPr/>
            </a:pPr>
            <a:r>
              <a:rPr lang="zh-CN" altLang="en-US" sz="2400" b="1">
                <a:solidFill>
                  <a:srgbClr val="000000"/>
                </a:solidFill>
              </a:rPr>
              <a:t>查詢單張資料表</a:t>
            </a:r>
          </a:p>
        </p:txBody>
      </p:sp>
    </p:spTree>
    <p:extLst>
      <p:ext uri="{BB962C8B-B14F-4D97-AF65-F5344CB8AC3E}">
        <p14:creationId xmlns:p14="http://schemas.microsoft.com/office/powerpoint/2010/main" val="32043741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350" y="874713"/>
            <a:ext cx="9169400" cy="925512"/>
          </a:xfrm>
          <a:solidFill>
            <a:srgbClr val="FFCC00"/>
          </a:solidFill>
        </p:spPr>
        <p:txBody>
          <a:bodyPr/>
          <a:lstStyle/>
          <a:p>
            <a:r>
              <a:rPr lang="en-US" altLang="zh-CN" sz="2800">
                <a:solidFill>
                  <a:schemeClr val="tx1"/>
                </a:solidFill>
                <a:latin typeface="Arial" panose="020B0604020202020204" pitchFamily="34" charset="0"/>
              </a:rPr>
              <a:t>(1) Biographical data are </a:t>
            </a:r>
            <a:r>
              <a:rPr lang="en-US" altLang="zh-CN" sz="2800" i="1">
                <a:solidFill>
                  <a:schemeClr val="tx1"/>
                </a:solidFill>
                <a:latin typeface="Arial" panose="020B0604020202020204" pitchFamily="34" charset="0"/>
              </a:rPr>
              <a:t>coded</a:t>
            </a:r>
            <a:r>
              <a:rPr lang="en-US" altLang="zh-CN" sz="2800">
                <a:solidFill>
                  <a:schemeClr val="tx1"/>
                </a:solidFill>
                <a:latin typeface="Arial" panose="020B0604020202020204" pitchFamily="34" charset="0"/>
              </a:rPr>
              <a:t> and stored in </a:t>
            </a:r>
            <a:r>
              <a:rPr lang="en-US" altLang="zh-CN" sz="2800" i="1">
                <a:solidFill>
                  <a:schemeClr val="tx1"/>
                </a:solidFill>
                <a:latin typeface="Arial" panose="020B0604020202020204" pitchFamily="34" charset="0"/>
              </a:rPr>
              <a:t>tables</a:t>
            </a:r>
            <a:r>
              <a:rPr lang="en-US" altLang="zh-CN" sz="2800">
                <a:solidFill>
                  <a:schemeClr val="tx1"/>
                </a:solidFill>
                <a:latin typeface="Arial" panose="020B0604020202020204" pitchFamily="34" charset="0"/>
              </a:rPr>
              <a:t>.</a:t>
            </a:r>
            <a:br>
              <a:rPr lang="en-US" altLang="zh-CN" sz="2800">
                <a:solidFill>
                  <a:schemeClr val="tx1"/>
                </a:solidFill>
                <a:latin typeface="Arial" panose="020B0604020202020204" pitchFamily="34" charset="0"/>
              </a:rPr>
            </a:br>
            <a:r>
              <a:rPr lang="zh-CN" altLang="en-US" sz="2800" b="1">
                <a:solidFill>
                  <a:schemeClr val="tx1"/>
                </a:solidFill>
                <a:latin typeface="Arial" panose="020B0604020202020204" pitchFamily="34" charset="0"/>
              </a:rPr>
              <a:t>傳記資料以代碼的形式存儲於</a:t>
            </a:r>
            <a:r>
              <a:rPr lang="zh-CN" altLang="en-US" sz="2800" b="1">
                <a:solidFill>
                  <a:schemeClr val="tx1"/>
                </a:solidFill>
              </a:rPr>
              <a:t>資料表中。</a:t>
            </a:r>
          </a:p>
        </p:txBody>
      </p:sp>
      <p:sp>
        <p:nvSpPr>
          <p:cNvPr id="171011" name="Rectangle 3"/>
          <p:cNvSpPr>
            <a:spLocks noGrp="1" noChangeArrowheads="1"/>
          </p:cNvSpPr>
          <p:nvPr>
            <p:ph type="body" sz="half" idx="1"/>
          </p:nvPr>
        </p:nvSpPr>
        <p:spPr>
          <a:xfrm>
            <a:off x="496890" y="1951038"/>
            <a:ext cx="4638675" cy="4908550"/>
          </a:xfrm>
        </p:spPr>
        <p:txBody>
          <a:bodyPr/>
          <a:lstStyle/>
          <a:p>
            <a:pPr>
              <a:lnSpc>
                <a:spcPct val="80000"/>
              </a:lnSpc>
            </a:pPr>
            <a:r>
              <a:rPr lang="en-US" altLang="zh-TW" sz="2300" dirty="0">
                <a:latin typeface="Arial" panose="020B0604020202020204" pitchFamily="34" charset="0"/>
                <a:cs typeface="Arial" panose="020B0604020202020204" pitchFamily="34" charset="0"/>
              </a:rPr>
              <a:t> BIOG_MAIN</a:t>
            </a:r>
          </a:p>
          <a:p>
            <a:pPr>
              <a:lnSpc>
                <a:spcPct val="80000"/>
              </a:lnSpc>
            </a:pPr>
            <a:r>
              <a:rPr lang="zh-TW" altLang="en-US" sz="2300" dirty="0">
                <a:latin typeface="Arial" panose="020B0604020202020204" pitchFamily="34" charset="0"/>
                <a:cs typeface="Arial" panose="020B0604020202020204" pitchFamily="34" charset="0"/>
              </a:rPr>
              <a:t> </a:t>
            </a:r>
            <a:r>
              <a:rPr lang="en-US" altLang="zh-CN" sz="2300" dirty="0">
                <a:latin typeface="Arial" panose="020B0604020202020204" pitchFamily="34" charset="0"/>
                <a:cs typeface="Arial" panose="020B0604020202020204" pitchFamily="34" charset="0"/>
              </a:rPr>
              <a:t>Biography </a:t>
            </a:r>
            <a:r>
              <a:rPr lang="en-US" altLang="zh-TW" sz="2300" dirty="0">
                <a:latin typeface="Arial" panose="020B0604020202020204" pitchFamily="34" charset="0"/>
                <a:cs typeface="Arial" panose="020B0604020202020204" pitchFamily="34" charset="0"/>
              </a:rPr>
              <a:t>Addresses </a:t>
            </a:r>
          </a:p>
          <a:p>
            <a:pPr>
              <a:lnSpc>
                <a:spcPct val="80000"/>
              </a:lnSpc>
            </a:pPr>
            <a:r>
              <a:rPr lang="en-US" altLang="zh-TW" sz="2300" dirty="0">
                <a:latin typeface="Arial" panose="020B0604020202020204" pitchFamily="34" charset="0"/>
                <a:cs typeface="Arial" panose="020B0604020202020204" pitchFamily="34" charset="0"/>
              </a:rPr>
              <a:t> Alternate Names</a:t>
            </a:r>
            <a:endParaRPr lang="zh-TW" altLang="en-US" sz="2300" dirty="0">
              <a:latin typeface="Arial" panose="020B0604020202020204" pitchFamily="34" charset="0"/>
              <a:cs typeface="Arial" panose="020B0604020202020204" pitchFamily="34" charset="0"/>
            </a:endParaRPr>
          </a:p>
          <a:p>
            <a:pPr>
              <a:lnSpc>
                <a:spcPct val="80000"/>
              </a:lnSpc>
            </a:pPr>
            <a:r>
              <a:rPr lang="zh-TW" altLang="en-US" sz="2300" dirty="0">
                <a:latin typeface="Arial" panose="020B0604020202020204" pitchFamily="34" charset="0"/>
                <a:cs typeface="Arial" panose="020B0604020202020204" pitchFamily="34" charset="0"/>
              </a:rPr>
              <a:t> </a:t>
            </a:r>
            <a:r>
              <a:rPr lang="en-US" altLang="zh-TW" sz="2300" dirty="0">
                <a:latin typeface="Arial" panose="020B0604020202020204" pitchFamily="34" charset="0"/>
                <a:cs typeface="Arial" panose="020B0604020202020204" pitchFamily="34" charset="0"/>
              </a:rPr>
              <a:t>Writings</a:t>
            </a:r>
            <a:endParaRPr lang="zh-TW" altLang="en-US" sz="2300" dirty="0">
              <a:latin typeface="Arial" panose="020B0604020202020204" pitchFamily="34" charset="0"/>
              <a:cs typeface="Arial" panose="020B0604020202020204" pitchFamily="34" charset="0"/>
            </a:endParaRPr>
          </a:p>
          <a:p>
            <a:pPr>
              <a:lnSpc>
                <a:spcPct val="80000"/>
              </a:lnSpc>
            </a:pPr>
            <a:r>
              <a:rPr lang="zh-TW" altLang="en-US" sz="2300" dirty="0">
                <a:latin typeface="Arial" panose="020B0604020202020204" pitchFamily="34" charset="0"/>
                <a:cs typeface="Arial" panose="020B0604020202020204" pitchFamily="34" charset="0"/>
              </a:rPr>
              <a:t> </a:t>
            </a:r>
            <a:r>
              <a:rPr lang="en-US" altLang="zh-TW" sz="2300" dirty="0">
                <a:latin typeface="Arial" panose="020B0604020202020204" pitchFamily="34" charset="0"/>
                <a:cs typeface="Arial" panose="020B0604020202020204" pitchFamily="34" charset="0"/>
              </a:rPr>
              <a:t>Postings</a:t>
            </a:r>
            <a:endParaRPr lang="zh-TW" altLang="en-US" sz="2300" dirty="0">
              <a:latin typeface="Arial" panose="020B0604020202020204" pitchFamily="34" charset="0"/>
              <a:cs typeface="Arial" panose="020B0604020202020204" pitchFamily="34" charset="0"/>
            </a:endParaRPr>
          </a:p>
          <a:p>
            <a:pPr>
              <a:lnSpc>
                <a:spcPct val="80000"/>
              </a:lnSpc>
            </a:pPr>
            <a:r>
              <a:rPr lang="en-US" altLang="zh-TW" sz="2300" dirty="0">
                <a:latin typeface="Arial" panose="020B0604020202020204" pitchFamily="34" charset="0"/>
                <a:cs typeface="Arial" panose="020B0604020202020204" pitchFamily="34" charset="0"/>
              </a:rPr>
              <a:t> Mode of Entry into Government</a:t>
            </a:r>
            <a:endParaRPr lang="zh-TW" altLang="en-US" sz="2300" dirty="0">
              <a:latin typeface="Arial" panose="020B0604020202020204" pitchFamily="34" charset="0"/>
              <a:cs typeface="Arial" panose="020B0604020202020204" pitchFamily="34" charset="0"/>
            </a:endParaRPr>
          </a:p>
          <a:p>
            <a:pPr>
              <a:lnSpc>
                <a:spcPct val="80000"/>
              </a:lnSpc>
            </a:pPr>
            <a:r>
              <a:rPr lang="zh-TW" altLang="en-US" sz="2300" dirty="0">
                <a:latin typeface="Arial" panose="020B0604020202020204" pitchFamily="34" charset="0"/>
                <a:cs typeface="Arial" panose="020B0604020202020204" pitchFamily="34" charset="0"/>
              </a:rPr>
              <a:t> </a:t>
            </a:r>
            <a:r>
              <a:rPr lang="en-US" altLang="zh-TW" sz="2300" dirty="0">
                <a:latin typeface="Arial" panose="020B0604020202020204" pitchFamily="34" charset="0"/>
                <a:cs typeface="Arial" panose="020B0604020202020204" pitchFamily="34" charset="0"/>
              </a:rPr>
              <a:t>Kinship</a:t>
            </a:r>
            <a:endParaRPr lang="zh-TW" altLang="en-US" sz="2300" dirty="0">
              <a:latin typeface="Arial" panose="020B0604020202020204" pitchFamily="34" charset="0"/>
              <a:cs typeface="Arial" panose="020B0604020202020204" pitchFamily="34" charset="0"/>
            </a:endParaRPr>
          </a:p>
          <a:p>
            <a:pPr>
              <a:lnSpc>
                <a:spcPct val="80000"/>
              </a:lnSpc>
            </a:pPr>
            <a:r>
              <a:rPr lang="zh-TW" altLang="en-US" sz="2300" dirty="0">
                <a:latin typeface="Arial" panose="020B0604020202020204" pitchFamily="34" charset="0"/>
                <a:cs typeface="Arial" panose="020B0604020202020204" pitchFamily="34" charset="0"/>
              </a:rPr>
              <a:t> </a:t>
            </a:r>
            <a:r>
              <a:rPr lang="en-US" altLang="zh-TW" sz="2300" dirty="0">
                <a:latin typeface="Arial" panose="020B0604020202020204" pitchFamily="34" charset="0"/>
                <a:cs typeface="Arial" panose="020B0604020202020204" pitchFamily="34" charset="0"/>
              </a:rPr>
              <a:t>Associations</a:t>
            </a:r>
            <a:endParaRPr lang="zh-TW" altLang="en-US" sz="2300" dirty="0">
              <a:latin typeface="Arial" panose="020B0604020202020204" pitchFamily="34" charset="0"/>
              <a:cs typeface="Arial" panose="020B0604020202020204" pitchFamily="34" charset="0"/>
            </a:endParaRPr>
          </a:p>
          <a:p>
            <a:pPr>
              <a:lnSpc>
                <a:spcPct val="80000"/>
              </a:lnSpc>
            </a:pPr>
            <a:r>
              <a:rPr lang="zh-TW" altLang="en-US" sz="2300" dirty="0">
                <a:latin typeface="Arial" panose="020B0604020202020204" pitchFamily="34" charset="0"/>
                <a:cs typeface="Arial" panose="020B0604020202020204" pitchFamily="34" charset="0"/>
              </a:rPr>
              <a:t> </a:t>
            </a:r>
            <a:r>
              <a:rPr lang="en-US" altLang="zh-CN" sz="2300" dirty="0">
                <a:latin typeface="Arial" panose="020B0604020202020204" pitchFamily="34" charset="0"/>
                <a:cs typeface="Arial" panose="020B0604020202020204" pitchFamily="34" charset="0"/>
              </a:rPr>
              <a:t>Social Status</a:t>
            </a:r>
            <a:endParaRPr lang="zh-CN" altLang="en-US" sz="2300" dirty="0">
              <a:latin typeface="Arial" panose="020B0604020202020204" pitchFamily="34" charset="0"/>
              <a:cs typeface="Arial" panose="020B0604020202020204" pitchFamily="34" charset="0"/>
            </a:endParaRPr>
          </a:p>
          <a:p>
            <a:pPr>
              <a:lnSpc>
                <a:spcPct val="80000"/>
              </a:lnSpc>
            </a:pPr>
            <a:r>
              <a:rPr lang="zh-TW" altLang="en-US" sz="2300" dirty="0">
                <a:latin typeface="Arial" panose="020B0604020202020204" pitchFamily="34" charset="0"/>
                <a:cs typeface="Arial" panose="020B0604020202020204" pitchFamily="34" charset="0"/>
              </a:rPr>
              <a:t> </a:t>
            </a:r>
            <a:r>
              <a:rPr lang="en-US" altLang="zh-TW" sz="2300" dirty="0">
                <a:latin typeface="Arial" panose="020B0604020202020204" pitchFamily="34" charset="0"/>
                <a:cs typeface="Arial" panose="020B0604020202020204" pitchFamily="34" charset="0"/>
              </a:rPr>
              <a:t>Possessions</a:t>
            </a:r>
            <a:endParaRPr lang="zh-TW" altLang="en-US" sz="2300" dirty="0">
              <a:latin typeface="Arial" panose="020B0604020202020204" pitchFamily="34" charset="0"/>
              <a:cs typeface="Arial" panose="020B0604020202020204" pitchFamily="34" charset="0"/>
            </a:endParaRPr>
          </a:p>
          <a:p>
            <a:pPr>
              <a:lnSpc>
                <a:spcPct val="80000"/>
              </a:lnSpc>
            </a:pPr>
            <a:r>
              <a:rPr lang="en-US" altLang="zh-TW" sz="2300" dirty="0">
                <a:latin typeface="Arial" panose="020B0604020202020204" pitchFamily="34" charset="0"/>
                <a:cs typeface="Arial" panose="020B0604020202020204" pitchFamily="34" charset="0"/>
              </a:rPr>
              <a:t> Events</a:t>
            </a:r>
            <a:endParaRPr lang="en-US" altLang="zh-CN" sz="2300" dirty="0">
              <a:latin typeface="Arial" panose="020B0604020202020204" pitchFamily="34" charset="0"/>
              <a:cs typeface="Arial" panose="020B0604020202020204" pitchFamily="34" charset="0"/>
            </a:endParaRPr>
          </a:p>
        </p:txBody>
      </p:sp>
      <p:sp>
        <p:nvSpPr>
          <p:cNvPr id="171012" name="Rectangle 4"/>
          <p:cNvSpPr>
            <a:spLocks noGrp="1" noChangeArrowheads="1"/>
          </p:cNvSpPr>
          <p:nvPr>
            <p:ph type="body" sz="half" idx="2"/>
          </p:nvPr>
        </p:nvSpPr>
        <p:spPr>
          <a:xfrm>
            <a:off x="5024438" y="1995488"/>
            <a:ext cx="3562350" cy="4906962"/>
          </a:xfrm>
        </p:spPr>
        <p:txBody>
          <a:bodyPr/>
          <a:lstStyle/>
          <a:p>
            <a:pPr>
              <a:lnSpc>
                <a:spcPct val="90000"/>
              </a:lnSpc>
            </a:pPr>
            <a:r>
              <a:rPr lang="zh-TW" altLang="en-US" sz="2100"/>
              <a:t>基本資料</a:t>
            </a:r>
          </a:p>
          <a:p>
            <a:pPr>
              <a:lnSpc>
                <a:spcPct val="90000"/>
              </a:lnSpc>
            </a:pPr>
            <a:r>
              <a:rPr lang="zh-TW" altLang="en-US" sz="2100"/>
              <a:t>地址資料</a:t>
            </a:r>
          </a:p>
          <a:p>
            <a:pPr>
              <a:lnSpc>
                <a:spcPct val="90000"/>
              </a:lnSpc>
            </a:pPr>
            <a:r>
              <a:rPr lang="zh-TW" altLang="en-US" sz="2100"/>
              <a:t>別名資料</a:t>
            </a:r>
          </a:p>
          <a:p>
            <a:pPr>
              <a:lnSpc>
                <a:spcPct val="90000"/>
              </a:lnSpc>
            </a:pPr>
            <a:r>
              <a:rPr lang="zh-TW" altLang="en-US" sz="2100"/>
              <a:t>著述資料</a:t>
            </a:r>
          </a:p>
          <a:p>
            <a:pPr>
              <a:lnSpc>
                <a:spcPct val="90000"/>
              </a:lnSpc>
            </a:pPr>
            <a:r>
              <a:rPr lang="zh-TW" altLang="en-US" sz="2100"/>
              <a:t>任官資料</a:t>
            </a:r>
          </a:p>
          <a:p>
            <a:pPr>
              <a:lnSpc>
                <a:spcPct val="90000"/>
              </a:lnSpc>
            </a:pPr>
            <a:r>
              <a:rPr lang="zh-TW" altLang="en-US" sz="2100"/>
              <a:t>入仕途徑</a:t>
            </a:r>
          </a:p>
          <a:p>
            <a:pPr>
              <a:lnSpc>
                <a:spcPct val="90000"/>
              </a:lnSpc>
            </a:pPr>
            <a:r>
              <a:rPr lang="zh-TW" altLang="en-US" sz="2100"/>
              <a:t>親屬資料</a:t>
            </a:r>
          </a:p>
          <a:p>
            <a:pPr>
              <a:lnSpc>
                <a:spcPct val="90000"/>
              </a:lnSpc>
            </a:pPr>
            <a:r>
              <a:rPr lang="zh-TW" altLang="en-US" sz="2100"/>
              <a:t>社會關係資料</a:t>
            </a:r>
          </a:p>
          <a:p>
            <a:pPr>
              <a:lnSpc>
                <a:spcPct val="90000"/>
              </a:lnSpc>
            </a:pPr>
            <a:r>
              <a:rPr lang="zh-TW" altLang="en-US" sz="2100"/>
              <a:t>社會區分資料</a:t>
            </a:r>
          </a:p>
          <a:p>
            <a:pPr>
              <a:lnSpc>
                <a:spcPct val="90000"/>
              </a:lnSpc>
            </a:pPr>
            <a:r>
              <a:rPr lang="zh-TW" altLang="en-US" sz="2100"/>
              <a:t>財產資料</a:t>
            </a:r>
          </a:p>
          <a:p>
            <a:pPr>
              <a:lnSpc>
                <a:spcPct val="90000"/>
              </a:lnSpc>
            </a:pPr>
            <a:r>
              <a:rPr lang="zh-TW" altLang="en-US" sz="2100"/>
              <a:t>事件資料</a:t>
            </a:r>
            <a:endParaRPr lang="zh-CN" altLang="en-US" sz="2100"/>
          </a:p>
        </p:txBody>
      </p:sp>
      <p:pic>
        <p:nvPicPr>
          <p:cNvPr id="171013"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323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Group 2"/>
          <p:cNvGraphicFramePr>
            <a:graphicFrameLocks noGrp="1"/>
          </p:cNvGraphicFramePr>
          <p:nvPr/>
        </p:nvGraphicFramePr>
        <p:xfrm>
          <a:off x="915988" y="381002"/>
          <a:ext cx="1733550" cy="1937385"/>
        </p:xfrm>
        <a:graphic>
          <a:graphicData uri="http://schemas.openxmlformats.org/drawingml/2006/table">
            <a:tbl>
              <a:tblPr/>
              <a:tblGrid>
                <a:gridCol w="1733550">
                  <a:extLst>
                    <a:ext uri="{9D8B030D-6E8A-4147-A177-3AD203B41FA5}">
                      <a16:colId xmlns:a16="http://schemas.microsoft.com/office/drawing/2014/main" val="1913306398"/>
                    </a:ext>
                  </a:extLst>
                </a:gridCol>
              </a:tblGrid>
              <a:tr h="430213">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BIOG </a:t>
                      </a:r>
                      <a:r>
                        <a:rPr kumimoji="0" lang="en-US" altLang="zh-TW"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ADDR</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地址</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507809697"/>
                  </a:ext>
                </a:extLst>
              </a:tr>
              <a:tr h="1266825">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Addr Type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Place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203538"/>
                  </a:ext>
                </a:extLst>
              </a:tr>
            </a:tbl>
          </a:graphicData>
        </a:graphic>
      </p:graphicFrame>
      <p:graphicFrame>
        <p:nvGraphicFramePr>
          <p:cNvPr id="86026" name="Group 10"/>
          <p:cNvGraphicFramePr>
            <a:graphicFrameLocks noGrp="1"/>
          </p:cNvGraphicFramePr>
          <p:nvPr/>
        </p:nvGraphicFramePr>
        <p:xfrm>
          <a:off x="2249488" y="2433640"/>
          <a:ext cx="1636712" cy="2419985"/>
        </p:xfrm>
        <a:graphic>
          <a:graphicData uri="http://schemas.openxmlformats.org/drawingml/2006/table">
            <a:tbl>
              <a:tblPr/>
              <a:tblGrid>
                <a:gridCol w="1636712">
                  <a:extLst>
                    <a:ext uri="{9D8B030D-6E8A-4147-A177-3AD203B41FA5}">
                      <a16:colId xmlns:a16="http://schemas.microsoft.com/office/drawing/2014/main" val="2899202716"/>
                    </a:ext>
                  </a:extLst>
                </a:gridCol>
              </a:tblGrid>
              <a:tr h="5095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POSTINGS</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任官</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2008988961"/>
                  </a:ext>
                </a:extLst>
              </a:tr>
              <a:tr h="17494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ID</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r>
                      <a:b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br>
                      <a:r>
                        <a:rPr kumimoji="0" lang="en-US" altLang="zh-TW" sz="1800" b="1"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Postings ID</a:t>
                      </a:r>
                      <a:endParaRPr kumimoji="0" lang="zh-TW" altLang="en-US" sz="1800" b="1"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Office ID</a:t>
                      </a:r>
                      <a:b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b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Start Date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End Date,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3645377"/>
                  </a:ext>
                </a:extLst>
              </a:tr>
            </a:tbl>
          </a:graphicData>
        </a:graphic>
      </p:graphicFrame>
      <p:graphicFrame>
        <p:nvGraphicFramePr>
          <p:cNvPr id="86034" name="Group 18"/>
          <p:cNvGraphicFramePr>
            <a:graphicFrameLocks noGrp="1"/>
          </p:cNvGraphicFramePr>
          <p:nvPr/>
        </p:nvGraphicFramePr>
        <p:xfrm>
          <a:off x="6965950" y="5029200"/>
          <a:ext cx="2101850" cy="1584960"/>
        </p:xfrm>
        <a:graphic>
          <a:graphicData uri="http://schemas.openxmlformats.org/drawingml/2006/table">
            <a:tbl>
              <a:tblPr/>
              <a:tblGrid>
                <a:gridCol w="2101850">
                  <a:extLst>
                    <a:ext uri="{9D8B030D-6E8A-4147-A177-3AD203B41FA5}">
                      <a16:colId xmlns:a16="http://schemas.microsoft.com/office/drawing/2014/main" val="829945407"/>
                    </a:ext>
                  </a:extLst>
                </a:gridCol>
              </a:tblGrid>
              <a:tr h="403225">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SOCIAL </a:t>
                      </a: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STATUS</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社會區分</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75158335"/>
                  </a:ext>
                </a:extLst>
              </a:tr>
              <a:tr h="893763">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Status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a:t>
                      </a: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771140"/>
                  </a:ext>
                </a:extLst>
              </a:tr>
            </a:tbl>
          </a:graphicData>
        </a:graphic>
      </p:graphicFrame>
      <p:graphicFrame>
        <p:nvGraphicFramePr>
          <p:cNvPr id="86042" name="Group 26"/>
          <p:cNvGraphicFramePr>
            <a:graphicFrameLocks noGrp="1"/>
          </p:cNvGraphicFramePr>
          <p:nvPr/>
        </p:nvGraphicFramePr>
        <p:xfrm>
          <a:off x="4641852" y="2463800"/>
          <a:ext cx="1622425" cy="3230880"/>
        </p:xfrm>
        <a:graphic>
          <a:graphicData uri="http://schemas.openxmlformats.org/drawingml/2006/table">
            <a:tbl>
              <a:tblPr/>
              <a:tblGrid>
                <a:gridCol w="1622425">
                  <a:extLst>
                    <a:ext uri="{9D8B030D-6E8A-4147-A177-3AD203B41FA5}">
                      <a16:colId xmlns:a16="http://schemas.microsoft.com/office/drawing/2014/main" val="3090413204"/>
                    </a:ext>
                  </a:extLst>
                </a:gridCol>
              </a:tblGrid>
              <a:tr h="627063">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BIOG_MAIN</a:t>
                      </a:r>
                      <a:endParaRPr kumimoji="0" lang="en-US" altLang="zh-TW"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基本資料</a:t>
                      </a:r>
                      <a:endParaRPr kumimoji="0" lang="en-US" altLang="zh-CN" sz="20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2315760894"/>
                  </a:ext>
                </a:extLst>
              </a:tr>
              <a:tr h="2549525">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Name</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姓名</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Born</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Died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Index Year</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Choronym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Dynasty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54398990"/>
                  </a:ext>
                </a:extLst>
              </a:tr>
            </a:tbl>
          </a:graphicData>
        </a:graphic>
      </p:graphicFrame>
      <p:graphicFrame>
        <p:nvGraphicFramePr>
          <p:cNvPr id="86050" name="Group 34"/>
          <p:cNvGraphicFramePr>
            <a:graphicFrameLocks noGrp="1"/>
          </p:cNvGraphicFramePr>
          <p:nvPr/>
        </p:nvGraphicFramePr>
        <p:xfrm>
          <a:off x="6951663" y="2689225"/>
          <a:ext cx="2114550" cy="2010410"/>
        </p:xfrm>
        <a:graphic>
          <a:graphicData uri="http://schemas.openxmlformats.org/drawingml/2006/table">
            <a:tbl>
              <a:tblPr/>
              <a:tblGrid>
                <a:gridCol w="2114550">
                  <a:extLst>
                    <a:ext uri="{9D8B030D-6E8A-4147-A177-3AD203B41FA5}">
                      <a16:colId xmlns:a16="http://schemas.microsoft.com/office/drawing/2014/main" val="4113866905"/>
                    </a:ext>
                  </a:extLst>
                </a:gridCol>
              </a:tblGrid>
              <a:tr h="4381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ASSOCIATIONS</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社會關係</a:t>
                      </a:r>
                      <a:endParaRPr kumimoji="0" lang="en-US" altLang="zh-TW" sz="2000" b="1"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575604325"/>
                  </a:ext>
                </a:extLst>
              </a:tr>
              <a:tr h="13398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Assoc Relation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Associate ID,</a:t>
                      </a:r>
                      <a:endPar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765522"/>
                  </a:ext>
                </a:extLst>
              </a:tr>
            </a:tbl>
          </a:graphicData>
        </a:graphic>
      </p:graphicFrame>
      <p:graphicFrame>
        <p:nvGraphicFramePr>
          <p:cNvPr id="86058" name="Group 42"/>
          <p:cNvGraphicFramePr>
            <a:graphicFrameLocks noGrp="1"/>
          </p:cNvGraphicFramePr>
          <p:nvPr/>
        </p:nvGraphicFramePr>
        <p:xfrm>
          <a:off x="3152775" y="220663"/>
          <a:ext cx="1771650" cy="2031048"/>
        </p:xfrm>
        <a:graphic>
          <a:graphicData uri="http://schemas.openxmlformats.org/drawingml/2006/table">
            <a:tbl>
              <a:tblPr/>
              <a:tblGrid>
                <a:gridCol w="1771650">
                  <a:extLst>
                    <a:ext uri="{9D8B030D-6E8A-4147-A177-3AD203B41FA5}">
                      <a16:colId xmlns:a16="http://schemas.microsoft.com/office/drawing/2014/main" val="1732781628"/>
                    </a:ext>
                  </a:extLst>
                </a:gridCol>
              </a:tblGrid>
              <a:tr h="496888">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ALT NAMES</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別名</a:t>
                      </a:r>
                      <a:endParaRPr kumimoji="0" lang="en-US" altLang="zh-TW" sz="2000" b="1"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743789600"/>
                  </a:ext>
                </a:extLst>
              </a:tr>
              <a:tr h="1360488">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Name Type ID</a:t>
                      </a:r>
                      <a:endParaRPr kumimoji="0" lang="zh-TW" altLang="en-US"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Alt Name,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89390945"/>
                  </a:ext>
                </a:extLst>
              </a:tr>
            </a:tbl>
          </a:graphicData>
        </a:graphic>
      </p:graphicFrame>
      <p:graphicFrame>
        <p:nvGraphicFramePr>
          <p:cNvPr id="86066" name="Group 50"/>
          <p:cNvGraphicFramePr>
            <a:graphicFrameLocks noGrp="1"/>
          </p:cNvGraphicFramePr>
          <p:nvPr/>
        </p:nvGraphicFramePr>
        <p:xfrm>
          <a:off x="2328863" y="4919663"/>
          <a:ext cx="1746250" cy="1891348"/>
        </p:xfrm>
        <a:graphic>
          <a:graphicData uri="http://schemas.openxmlformats.org/drawingml/2006/table">
            <a:tbl>
              <a:tblPr/>
              <a:tblGrid>
                <a:gridCol w="1746250">
                  <a:extLst>
                    <a:ext uri="{9D8B030D-6E8A-4147-A177-3AD203B41FA5}">
                      <a16:colId xmlns:a16="http://schemas.microsoft.com/office/drawing/2014/main" val="2893360746"/>
                    </a:ext>
                  </a:extLst>
                </a:gridCol>
              </a:tblGrid>
              <a:tr h="4381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KINSHIP</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親屬</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4255191509"/>
                  </a:ext>
                </a:extLst>
              </a:tr>
              <a:tr h="1220788">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Kin Relation ID</a:t>
                      </a:r>
                      <a:endParaRPr kumimoji="0" lang="zh-TW" altLang="en-US"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Kin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9618823"/>
                  </a:ext>
                </a:extLst>
              </a:tr>
            </a:tbl>
          </a:graphicData>
        </a:graphic>
      </p:graphicFrame>
      <p:graphicFrame>
        <p:nvGraphicFramePr>
          <p:cNvPr id="86074" name="Group 58"/>
          <p:cNvGraphicFramePr>
            <a:graphicFrameLocks noGrp="1"/>
          </p:cNvGraphicFramePr>
          <p:nvPr/>
        </p:nvGraphicFramePr>
        <p:xfrm>
          <a:off x="7637463" y="228602"/>
          <a:ext cx="1281112" cy="2040573"/>
        </p:xfrm>
        <a:graphic>
          <a:graphicData uri="http://schemas.openxmlformats.org/drawingml/2006/table">
            <a:tbl>
              <a:tblPr/>
              <a:tblGrid>
                <a:gridCol w="1281112">
                  <a:extLst>
                    <a:ext uri="{9D8B030D-6E8A-4147-A177-3AD203B41FA5}">
                      <a16:colId xmlns:a16="http://schemas.microsoft.com/office/drawing/2014/main" val="1157594726"/>
                    </a:ext>
                  </a:extLst>
                </a:gridCol>
              </a:tblGrid>
              <a:tr h="4127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ENTRY</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入仕</a:t>
                      </a:r>
                      <a:endParaRPr kumimoji="0" lang="en-US" altLang="zh-TW" sz="2000" b="1"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484021474"/>
                  </a:ext>
                </a:extLst>
              </a:tr>
              <a:tr h="1370013">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Entry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Year,</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231793"/>
                  </a:ext>
                </a:extLst>
              </a:tr>
            </a:tbl>
          </a:graphicData>
        </a:graphic>
      </p:graphicFrame>
      <p:graphicFrame>
        <p:nvGraphicFramePr>
          <p:cNvPr id="86082" name="Group 66"/>
          <p:cNvGraphicFramePr>
            <a:graphicFrameLocks noGrp="1"/>
          </p:cNvGraphicFramePr>
          <p:nvPr/>
        </p:nvGraphicFramePr>
        <p:xfrm>
          <a:off x="5454652" y="147640"/>
          <a:ext cx="1527175" cy="1607185"/>
        </p:xfrm>
        <a:graphic>
          <a:graphicData uri="http://schemas.openxmlformats.org/drawingml/2006/table">
            <a:tbl>
              <a:tblPr/>
              <a:tblGrid>
                <a:gridCol w="1527175">
                  <a:extLst>
                    <a:ext uri="{9D8B030D-6E8A-4147-A177-3AD203B41FA5}">
                      <a16:colId xmlns:a16="http://schemas.microsoft.com/office/drawing/2014/main" val="3021072850"/>
                    </a:ext>
                  </a:extLst>
                </a:gridCol>
              </a:tblGrid>
              <a:tr h="4127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WRITINGS</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著述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804063674"/>
                  </a:ext>
                </a:extLst>
              </a:tr>
              <a:tr h="936625">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Text ID</a:t>
                      </a: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1559631"/>
                  </a:ext>
                </a:extLst>
              </a:tr>
            </a:tbl>
          </a:graphicData>
        </a:graphic>
      </p:graphicFrame>
      <p:graphicFrame>
        <p:nvGraphicFramePr>
          <p:cNvPr id="86090" name="Group 74"/>
          <p:cNvGraphicFramePr>
            <a:graphicFrameLocks noGrp="1"/>
          </p:cNvGraphicFramePr>
          <p:nvPr/>
        </p:nvGraphicFramePr>
        <p:xfrm>
          <a:off x="69850" y="4994275"/>
          <a:ext cx="1701800" cy="1667510"/>
        </p:xfrm>
        <a:graphic>
          <a:graphicData uri="http://schemas.openxmlformats.org/drawingml/2006/table">
            <a:tbl>
              <a:tblPr/>
              <a:tblGrid>
                <a:gridCol w="1701800">
                  <a:extLst>
                    <a:ext uri="{9D8B030D-6E8A-4147-A177-3AD203B41FA5}">
                      <a16:colId xmlns:a16="http://schemas.microsoft.com/office/drawing/2014/main" val="4116257932"/>
                    </a:ext>
                  </a:extLst>
                </a:gridCol>
              </a:tblGrid>
              <a:tr h="4349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POST</a:t>
                      </a:r>
                      <a:r>
                        <a:rPr kumimoji="0" lang="en-US" altLang="zh-CN"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 </a:t>
                      </a: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ADDR</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任官地</a:t>
                      </a:r>
                      <a:endParaRPr kumimoji="0" lang="en-US" altLang="zh-TW" sz="2000" b="1"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2823444054"/>
                  </a:ext>
                </a:extLst>
              </a:tr>
              <a:tr h="9969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Postings ID</a:t>
                      </a:r>
                      <a:endParaRPr kumimoji="0" lang="zh-TW" altLang="en-US" sz="1800" b="1"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Place</a:t>
                      </a: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ID</a:t>
                      </a: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620720"/>
                  </a:ext>
                </a:extLst>
              </a:tr>
            </a:tbl>
          </a:graphicData>
        </a:graphic>
      </p:graphicFrame>
      <p:sp>
        <p:nvSpPr>
          <p:cNvPr id="86098" name="Line 82"/>
          <p:cNvSpPr>
            <a:spLocks noChangeShapeType="1"/>
          </p:cNvSpPr>
          <p:nvPr/>
        </p:nvSpPr>
        <p:spPr bwMode="auto">
          <a:xfrm>
            <a:off x="1249363" y="2801938"/>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099" name="Freeform 83"/>
          <p:cNvSpPr>
            <a:spLocks/>
          </p:cNvSpPr>
          <p:nvPr/>
        </p:nvSpPr>
        <p:spPr bwMode="auto">
          <a:xfrm>
            <a:off x="6510338" y="3200402"/>
            <a:ext cx="463550" cy="2678113"/>
          </a:xfrm>
          <a:custGeom>
            <a:avLst/>
            <a:gdLst>
              <a:gd name="T0" fmla="*/ 0 w 292"/>
              <a:gd name="T1" fmla="*/ 0 h 1687"/>
              <a:gd name="T2" fmla="*/ 0 w 292"/>
              <a:gd name="T3" fmla="*/ 1687 h 1687"/>
              <a:gd name="T4" fmla="*/ 292 w 292"/>
              <a:gd name="T5" fmla="*/ 1687 h 1687"/>
            </a:gdLst>
            <a:ahLst/>
            <a:cxnLst>
              <a:cxn ang="0">
                <a:pos x="T0" y="T1"/>
              </a:cxn>
              <a:cxn ang="0">
                <a:pos x="T2" y="T3"/>
              </a:cxn>
              <a:cxn ang="0">
                <a:pos x="T4" y="T5"/>
              </a:cxn>
            </a:cxnLst>
            <a:rect l="0" t="0" r="r" b="b"/>
            <a:pathLst>
              <a:path w="292" h="1687">
                <a:moveTo>
                  <a:pt x="0" y="0"/>
                </a:moveTo>
                <a:lnTo>
                  <a:pt x="0" y="1687"/>
                </a:lnTo>
                <a:lnTo>
                  <a:pt x="292" y="1687"/>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0" name="Freeform 84"/>
          <p:cNvSpPr>
            <a:spLocks/>
          </p:cNvSpPr>
          <p:nvPr/>
        </p:nvSpPr>
        <p:spPr bwMode="auto">
          <a:xfrm>
            <a:off x="6484940" y="1087438"/>
            <a:ext cx="1146175" cy="2100262"/>
          </a:xfrm>
          <a:custGeom>
            <a:avLst/>
            <a:gdLst>
              <a:gd name="T0" fmla="*/ 0 w 722"/>
              <a:gd name="T1" fmla="*/ 1323 h 1323"/>
              <a:gd name="T2" fmla="*/ 0 w 722"/>
              <a:gd name="T3" fmla="*/ 592 h 1323"/>
              <a:gd name="T4" fmla="*/ 608 w 722"/>
              <a:gd name="T5" fmla="*/ 592 h 1323"/>
              <a:gd name="T6" fmla="*/ 608 w 722"/>
              <a:gd name="T7" fmla="*/ 0 h 1323"/>
              <a:gd name="T8" fmla="*/ 722 w 722"/>
              <a:gd name="T9" fmla="*/ 0 h 1323"/>
            </a:gdLst>
            <a:ahLst/>
            <a:cxnLst>
              <a:cxn ang="0">
                <a:pos x="T0" y="T1"/>
              </a:cxn>
              <a:cxn ang="0">
                <a:pos x="T2" y="T3"/>
              </a:cxn>
              <a:cxn ang="0">
                <a:pos x="T4" y="T5"/>
              </a:cxn>
              <a:cxn ang="0">
                <a:pos x="T6" y="T7"/>
              </a:cxn>
              <a:cxn ang="0">
                <a:pos x="T8" y="T9"/>
              </a:cxn>
            </a:cxnLst>
            <a:rect l="0" t="0" r="r" b="b"/>
            <a:pathLst>
              <a:path w="722" h="1323">
                <a:moveTo>
                  <a:pt x="0" y="1323"/>
                </a:moveTo>
                <a:cubicBezTo>
                  <a:pt x="0" y="1079"/>
                  <a:pt x="0" y="836"/>
                  <a:pt x="0" y="592"/>
                </a:cubicBezTo>
                <a:lnTo>
                  <a:pt x="608" y="592"/>
                </a:lnTo>
                <a:lnTo>
                  <a:pt x="608" y="0"/>
                </a:lnTo>
                <a:lnTo>
                  <a:pt x="722"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1" name="Freeform 85"/>
          <p:cNvSpPr>
            <a:spLocks/>
          </p:cNvSpPr>
          <p:nvPr/>
        </p:nvSpPr>
        <p:spPr bwMode="auto">
          <a:xfrm>
            <a:off x="4064000" y="3282952"/>
            <a:ext cx="361950" cy="2473325"/>
          </a:xfrm>
          <a:custGeom>
            <a:avLst/>
            <a:gdLst>
              <a:gd name="T0" fmla="*/ 228 w 228"/>
              <a:gd name="T1" fmla="*/ 0 h 1558"/>
              <a:gd name="T2" fmla="*/ 228 w 228"/>
              <a:gd name="T3" fmla="*/ 1558 h 1558"/>
              <a:gd name="T4" fmla="*/ 0 w 228"/>
              <a:gd name="T5" fmla="*/ 1558 h 1558"/>
            </a:gdLst>
            <a:ahLst/>
            <a:cxnLst>
              <a:cxn ang="0">
                <a:pos x="T0" y="T1"/>
              </a:cxn>
              <a:cxn ang="0">
                <a:pos x="T2" y="T3"/>
              </a:cxn>
              <a:cxn ang="0">
                <a:pos x="T4" y="T5"/>
              </a:cxn>
            </a:cxnLst>
            <a:rect l="0" t="0" r="r" b="b"/>
            <a:pathLst>
              <a:path w="228" h="1558">
                <a:moveTo>
                  <a:pt x="228" y="0"/>
                </a:moveTo>
                <a:cubicBezTo>
                  <a:pt x="228" y="519"/>
                  <a:pt x="228" y="1039"/>
                  <a:pt x="228" y="1558"/>
                </a:cubicBezTo>
                <a:lnTo>
                  <a:pt x="0" y="1558"/>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2" name="Freeform 86"/>
          <p:cNvSpPr>
            <a:spLocks/>
          </p:cNvSpPr>
          <p:nvPr/>
        </p:nvSpPr>
        <p:spPr bwMode="auto">
          <a:xfrm>
            <a:off x="5237165" y="996952"/>
            <a:ext cx="1222375" cy="1173163"/>
          </a:xfrm>
          <a:custGeom>
            <a:avLst/>
            <a:gdLst>
              <a:gd name="T0" fmla="*/ 738 w 738"/>
              <a:gd name="T1" fmla="*/ 739 h 739"/>
              <a:gd name="T2" fmla="*/ 0 w 738"/>
              <a:gd name="T3" fmla="*/ 739 h 739"/>
              <a:gd name="T4" fmla="*/ 0 w 738"/>
              <a:gd name="T5" fmla="*/ 0 h 739"/>
              <a:gd name="T6" fmla="*/ 129 w 738"/>
              <a:gd name="T7" fmla="*/ 0 h 739"/>
            </a:gdLst>
            <a:ahLst/>
            <a:cxnLst>
              <a:cxn ang="0">
                <a:pos x="T0" y="T1"/>
              </a:cxn>
              <a:cxn ang="0">
                <a:pos x="T2" y="T3"/>
              </a:cxn>
              <a:cxn ang="0">
                <a:pos x="T4" y="T5"/>
              </a:cxn>
              <a:cxn ang="0">
                <a:pos x="T6" y="T7"/>
              </a:cxn>
            </a:cxnLst>
            <a:rect l="0" t="0" r="r" b="b"/>
            <a:pathLst>
              <a:path w="738" h="739">
                <a:moveTo>
                  <a:pt x="738" y="739"/>
                </a:moveTo>
                <a:lnTo>
                  <a:pt x="0" y="739"/>
                </a:lnTo>
                <a:lnTo>
                  <a:pt x="0" y="0"/>
                </a:lnTo>
                <a:lnTo>
                  <a:pt x="129"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3" name="Freeform 87"/>
          <p:cNvSpPr>
            <a:spLocks/>
          </p:cNvSpPr>
          <p:nvPr/>
        </p:nvSpPr>
        <p:spPr bwMode="auto">
          <a:xfrm>
            <a:off x="2930525" y="1087440"/>
            <a:ext cx="1481138" cy="2181225"/>
          </a:xfrm>
          <a:custGeom>
            <a:avLst/>
            <a:gdLst>
              <a:gd name="T0" fmla="*/ 942 w 942"/>
              <a:gd name="T1" fmla="*/ 1339 h 1339"/>
              <a:gd name="T2" fmla="*/ 942 w 942"/>
              <a:gd name="T3" fmla="*/ 787 h 1339"/>
              <a:gd name="T4" fmla="*/ 0 w 942"/>
              <a:gd name="T5" fmla="*/ 787 h 1339"/>
              <a:gd name="T6" fmla="*/ 0 w 942"/>
              <a:gd name="T7" fmla="*/ 0 h 1339"/>
              <a:gd name="T8" fmla="*/ 138 w 942"/>
              <a:gd name="T9" fmla="*/ 0 h 1339"/>
            </a:gdLst>
            <a:ahLst/>
            <a:cxnLst>
              <a:cxn ang="0">
                <a:pos x="T0" y="T1"/>
              </a:cxn>
              <a:cxn ang="0">
                <a:pos x="T2" y="T3"/>
              </a:cxn>
              <a:cxn ang="0">
                <a:pos x="T4" y="T5"/>
              </a:cxn>
              <a:cxn ang="0">
                <a:pos x="T6" y="T7"/>
              </a:cxn>
              <a:cxn ang="0">
                <a:pos x="T8" y="T9"/>
              </a:cxn>
            </a:cxnLst>
            <a:rect l="0" t="0" r="r" b="b"/>
            <a:pathLst>
              <a:path w="942" h="1339">
                <a:moveTo>
                  <a:pt x="942" y="1339"/>
                </a:moveTo>
                <a:lnTo>
                  <a:pt x="942" y="787"/>
                </a:lnTo>
                <a:lnTo>
                  <a:pt x="0" y="787"/>
                </a:lnTo>
                <a:lnTo>
                  <a:pt x="0" y="0"/>
                </a:lnTo>
                <a:lnTo>
                  <a:pt x="138"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4" name="Line 88"/>
          <p:cNvSpPr>
            <a:spLocks noChangeShapeType="1"/>
          </p:cNvSpPr>
          <p:nvPr/>
        </p:nvSpPr>
        <p:spPr bwMode="auto">
          <a:xfrm flipH="1">
            <a:off x="2647952" y="1203325"/>
            <a:ext cx="269875"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5" name="Freeform 89"/>
          <p:cNvSpPr>
            <a:spLocks/>
          </p:cNvSpPr>
          <p:nvPr/>
        </p:nvSpPr>
        <p:spPr bwMode="auto">
          <a:xfrm>
            <a:off x="1770063" y="3594102"/>
            <a:ext cx="488950" cy="2252663"/>
          </a:xfrm>
          <a:custGeom>
            <a:avLst/>
            <a:gdLst>
              <a:gd name="T0" fmla="*/ 267 w 267"/>
              <a:gd name="T1" fmla="*/ 0 h 1419"/>
              <a:gd name="T2" fmla="*/ 113 w 267"/>
              <a:gd name="T3" fmla="*/ 0 h 1419"/>
              <a:gd name="T4" fmla="*/ 113 w 267"/>
              <a:gd name="T5" fmla="*/ 1419 h 1419"/>
              <a:gd name="T6" fmla="*/ 0 w 267"/>
              <a:gd name="T7" fmla="*/ 1419 h 1419"/>
            </a:gdLst>
            <a:ahLst/>
            <a:cxnLst>
              <a:cxn ang="0">
                <a:pos x="T0" y="T1"/>
              </a:cxn>
              <a:cxn ang="0">
                <a:pos x="T2" y="T3"/>
              </a:cxn>
              <a:cxn ang="0">
                <a:pos x="T4" y="T5"/>
              </a:cxn>
              <a:cxn ang="0">
                <a:pos x="T6" y="T7"/>
              </a:cxn>
            </a:cxnLst>
            <a:rect l="0" t="0" r="r" b="b"/>
            <a:pathLst>
              <a:path w="267" h="1419">
                <a:moveTo>
                  <a:pt x="267" y="0"/>
                </a:moveTo>
                <a:lnTo>
                  <a:pt x="113" y="0"/>
                </a:lnTo>
                <a:lnTo>
                  <a:pt x="113" y="1419"/>
                </a:lnTo>
                <a:lnTo>
                  <a:pt x="0" y="141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6" name="Line 90"/>
          <p:cNvSpPr>
            <a:spLocks noChangeShapeType="1"/>
          </p:cNvSpPr>
          <p:nvPr/>
        </p:nvSpPr>
        <p:spPr bwMode="auto">
          <a:xfrm flipH="1">
            <a:off x="3871913" y="3271838"/>
            <a:ext cx="785812"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7" name="Freeform 91"/>
          <p:cNvSpPr>
            <a:spLocks/>
          </p:cNvSpPr>
          <p:nvPr/>
        </p:nvSpPr>
        <p:spPr bwMode="auto">
          <a:xfrm>
            <a:off x="6280152" y="3198813"/>
            <a:ext cx="669925" cy="349250"/>
          </a:xfrm>
          <a:custGeom>
            <a:avLst/>
            <a:gdLst>
              <a:gd name="T0" fmla="*/ 0 w 422"/>
              <a:gd name="T1" fmla="*/ 9 h 220"/>
              <a:gd name="T2" fmla="*/ 308 w 422"/>
              <a:gd name="T3" fmla="*/ 1 h 220"/>
              <a:gd name="T4" fmla="*/ 308 w 422"/>
              <a:gd name="T5" fmla="*/ 220 h 220"/>
              <a:gd name="T6" fmla="*/ 422 w 422"/>
              <a:gd name="T7" fmla="*/ 220 h 220"/>
            </a:gdLst>
            <a:ahLst/>
            <a:cxnLst>
              <a:cxn ang="0">
                <a:pos x="T0" y="T1"/>
              </a:cxn>
              <a:cxn ang="0">
                <a:pos x="T2" y="T3"/>
              </a:cxn>
              <a:cxn ang="0">
                <a:pos x="T4" y="T5"/>
              </a:cxn>
              <a:cxn ang="0">
                <a:pos x="T6" y="T7"/>
              </a:cxn>
            </a:cxnLst>
            <a:rect l="0" t="0" r="r" b="b"/>
            <a:pathLst>
              <a:path w="422" h="220">
                <a:moveTo>
                  <a:pt x="0" y="9"/>
                </a:moveTo>
                <a:cubicBezTo>
                  <a:pt x="243" y="0"/>
                  <a:pt x="141" y="1"/>
                  <a:pt x="308" y="1"/>
                </a:cubicBezTo>
                <a:lnTo>
                  <a:pt x="308" y="220"/>
                </a:lnTo>
                <a:lnTo>
                  <a:pt x="422" y="22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6108" name="Text Box 92"/>
          <p:cNvSpPr txBox="1">
            <a:spLocks noChangeArrowheads="1"/>
          </p:cNvSpPr>
          <p:nvPr/>
        </p:nvSpPr>
        <p:spPr bwMode="auto">
          <a:xfrm>
            <a:off x="-1587" y="2481265"/>
            <a:ext cx="1911351" cy="2378075"/>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zh-CN" sz="2000" b="1">
                <a:solidFill>
                  <a:srgbClr val="000000"/>
                </a:solidFill>
                <a:latin typeface="Arial" panose="020B0604020202020204" pitchFamily="34" charset="0"/>
                <a:ea typeface="TSC UMing S TT" pitchFamily="49" charset="-120"/>
              </a:rPr>
              <a:t>Data tables are </a:t>
            </a:r>
            <a:r>
              <a:rPr lang="en-US" altLang="zh-CN" sz="2000" b="1" i="1">
                <a:solidFill>
                  <a:srgbClr val="000000"/>
                </a:solidFill>
                <a:latin typeface="Arial" panose="020B0604020202020204" pitchFamily="34" charset="0"/>
                <a:ea typeface="TSC UMing S TT" pitchFamily="49" charset="-120"/>
              </a:rPr>
              <a:t>linked</a:t>
            </a:r>
            <a:r>
              <a:rPr lang="en-US" altLang="zh-CN" sz="2000" b="1">
                <a:solidFill>
                  <a:srgbClr val="000000"/>
                </a:solidFill>
                <a:latin typeface="Arial" panose="020B0604020202020204" pitchFamily="34" charset="0"/>
                <a:ea typeface="TSC UMing S TT" pitchFamily="49" charset="-120"/>
              </a:rPr>
              <a:t> to each other via </a:t>
            </a:r>
            <a:r>
              <a:rPr lang="en-US" altLang="zh-CN" sz="2000" b="1" i="1">
                <a:solidFill>
                  <a:srgbClr val="000000"/>
                </a:solidFill>
                <a:latin typeface="Arial" panose="020B0604020202020204" pitchFamily="34" charset="0"/>
                <a:ea typeface="TSC UMing S TT" pitchFamily="49" charset="-120"/>
              </a:rPr>
              <a:t>Person IDs</a:t>
            </a:r>
            <a:r>
              <a:rPr lang="en-US" altLang="zh-CN" sz="2000" b="1">
                <a:solidFill>
                  <a:srgbClr val="000000"/>
                </a:solidFill>
                <a:latin typeface="Arial" panose="020B0604020202020204" pitchFamily="34" charset="0"/>
                <a:ea typeface="TSC UMing S TT" pitchFamily="49" charset="-120"/>
              </a:rPr>
              <a:t>.</a:t>
            </a:r>
          </a:p>
          <a:p>
            <a:pPr fontAlgn="base">
              <a:spcBef>
                <a:spcPct val="50000"/>
              </a:spcBef>
              <a:spcAft>
                <a:spcPct val="0"/>
              </a:spcAft>
              <a:defRPr/>
            </a:pPr>
            <a:r>
              <a:rPr lang="zh-CN" altLang="en-US" sz="2000" b="1">
                <a:solidFill>
                  <a:srgbClr val="000000"/>
                </a:solidFill>
                <a:latin typeface="Arial" panose="020B0604020202020204" pitchFamily="34" charset="0"/>
                <a:ea typeface="TSC UMing S TT" pitchFamily="49" charset="-120"/>
              </a:rPr>
              <a:t>這些資料表通過人物代碼關聯起來。</a:t>
            </a:r>
          </a:p>
        </p:txBody>
      </p:sp>
    </p:spTree>
    <p:extLst>
      <p:ext uri="{BB962C8B-B14F-4D97-AF65-F5344CB8AC3E}">
        <p14:creationId xmlns:p14="http://schemas.microsoft.com/office/powerpoint/2010/main" val="377201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6350" y="957265"/>
            <a:ext cx="9144000" cy="801687"/>
          </a:xfrm>
          <a:solidFill>
            <a:srgbClr val="FFCC00"/>
          </a:solidFill>
        </p:spPr>
        <p:txBody>
          <a:bodyPr/>
          <a:lstStyle/>
          <a:p>
            <a:r>
              <a:rPr lang="en-US" altLang="zh-CN" sz="2800">
                <a:latin typeface="Arial" panose="020B0604020202020204" pitchFamily="34" charset="0"/>
              </a:rPr>
              <a:t>(2) Codes are described by other tables.</a:t>
            </a:r>
            <a:br>
              <a:rPr lang="en-US" altLang="zh-CN" sz="2800">
                <a:latin typeface="Arial" panose="020B0604020202020204" pitchFamily="34" charset="0"/>
              </a:rPr>
            </a:br>
            <a:r>
              <a:rPr lang="zh-CN" altLang="en-US" sz="2800" b="1"/>
              <a:t>代碼的內容可以通過其他資料表加以描述。</a:t>
            </a:r>
          </a:p>
        </p:txBody>
      </p:sp>
      <p:sp>
        <p:nvSpPr>
          <p:cNvPr id="87044" name="Rectangle 4"/>
          <p:cNvSpPr>
            <a:spLocks noGrp="1" noChangeArrowheads="1"/>
          </p:cNvSpPr>
          <p:nvPr>
            <p:ph type="body" sz="half" idx="1"/>
          </p:nvPr>
        </p:nvSpPr>
        <p:spPr>
          <a:xfrm>
            <a:off x="266702" y="1908177"/>
            <a:ext cx="4926013" cy="4594225"/>
          </a:xfrm>
        </p:spPr>
        <p:txBody>
          <a:bodyPr/>
          <a:lstStyle/>
          <a:p>
            <a:pPr>
              <a:lnSpc>
                <a:spcPct val="90000"/>
              </a:lnSpc>
            </a:pPr>
            <a:r>
              <a:rPr lang="en-US" altLang="zh-CN" dirty="0" smtClean="0">
                <a:latin typeface="Arial" panose="020B0604020202020204" pitchFamily="34" charset="0"/>
                <a:cs typeface="Arial" panose="020B0604020202020204" pitchFamily="34" charset="0"/>
              </a:rPr>
              <a:t>Each code represents a distinct entity. </a:t>
            </a:r>
          </a:p>
          <a:p>
            <a:pPr>
              <a:lnSpc>
                <a:spcPct val="90000"/>
              </a:lnSpc>
            </a:pPr>
            <a:r>
              <a:rPr lang="en-US" altLang="zh-CN" dirty="0" smtClean="0">
                <a:latin typeface="Arial" panose="020B0604020202020204" pitchFamily="34" charset="0"/>
                <a:cs typeface="Arial" panose="020B0604020202020204" pitchFamily="34" charset="0"/>
              </a:rPr>
              <a:t>The meaning of each code is explained in Chinese and English in </a:t>
            </a:r>
            <a:r>
              <a:rPr lang="en-US" altLang="zh-CN" i="1" dirty="0" smtClean="0">
                <a:latin typeface="Arial" panose="020B0604020202020204" pitchFamily="34" charset="0"/>
                <a:cs typeface="Arial" panose="020B0604020202020204" pitchFamily="34" charset="0"/>
              </a:rPr>
              <a:t>code tables</a:t>
            </a:r>
            <a:r>
              <a:rPr lang="en-US" altLang="zh-CN" dirty="0" smtClean="0">
                <a:latin typeface="Arial" panose="020B0604020202020204" pitchFamily="34" charset="0"/>
                <a:cs typeface="Arial" panose="020B0604020202020204" pitchFamily="34" charset="0"/>
              </a:rPr>
              <a:t>. </a:t>
            </a:r>
          </a:p>
          <a:p>
            <a:pPr>
              <a:lnSpc>
                <a:spcPct val="90000"/>
              </a:lnSpc>
            </a:pPr>
            <a:r>
              <a:rPr lang="en-US" altLang="zh-CN" dirty="0" smtClean="0">
                <a:latin typeface="Arial" panose="020B0604020202020204" pitchFamily="34" charset="0"/>
                <a:cs typeface="Arial" panose="020B0604020202020204" pitchFamily="34" charset="0"/>
              </a:rPr>
              <a:t>Each code may be classified under different </a:t>
            </a:r>
            <a:r>
              <a:rPr lang="en-US" altLang="zh-CN" i="1" dirty="0" smtClean="0">
                <a:latin typeface="Arial" panose="020B0604020202020204" pitchFamily="34" charset="0"/>
                <a:cs typeface="Arial" panose="020B0604020202020204" pitchFamily="34" charset="0"/>
              </a:rPr>
              <a:t>types</a:t>
            </a:r>
            <a:r>
              <a:rPr lang="en-US" altLang="zh-CN" dirty="0" smtClean="0">
                <a:latin typeface="Arial" panose="020B0604020202020204" pitchFamily="34" charset="0"/>
                <a:cs typeface="Arial" panose="020B0604020202020204" pitchFamily="34" charset="0"/>
              </a:rPr>
              <a:t> (and subtypes).</a:t>
            </a:r>
          </a:p>
          <a:p>
            <a:pPr>
              <a:lnSpc>
                <a:spcPct val="90000"/>
              </a:lnSpc>
            </a:pPr>
            <a:r>
              <a:rPr lang="en-US" altLang="zh-CN" dirty="0" smtClean="0">
                <a:latin typeface="Arial" panose="020B0604020202020204" pitchFamily="34" charset="0"/>
                <a:cs typeface="Arial" panose="020B0604020202020204" pitchFamily="34" charset="0"/>
              </a:rPr>
              <a:t>Supplementary information may be provided for a code in additional tables. </a:t>
            </a:r>
            <a:endParaRPr lang="en-US" altLang="zh-CN" i="1" dirty="0" smtClean="0">
              <a:latin typeface="Arial" panose="020B0604020202020204" pitchFamily="34" charset="0"/>
              <a:cs typeface="Arial" panose="020B0604020202020204" pitchFamily="34" charset="0"/>
            </a:endParaRPr>
          </a:p>
        </p:txBody>
      </p:sp>
      <p:sp>
        <p:nvSpPr>
          <p:cNvPr id="87045" name="Rectangle 5"/>
          <p:cNvSpPr>
            <a:spLocks noGrp="1" noChangeArrowheads="1"/>
          </p:cNvSpPr>
          <p:nvPr>
            <p:ph type="body" sz="half" idx="2"/>
          </p:nvPr>
        </p:nvSpPr>
        <p:spPr>
          <a:xfrm>
            <a:off x="5564188" y="2057402"/>
            <a:ext cx="3122612" cy="4525963"/>
          </a:xfrm>
        </p:spPr>
        <p:txBody>
          <a:bodyPr/>
          <a:lstStyle/>
          <a:p>
            <a:pPr>
              <a:lnSpc>
                <a:spcPct val="90000"/>
              </a:lnSpc>
            </a:pPr>
            <a:r>
              <a:rPr lang="zh-CN" altLang="en-US" sz="2400"/>
              <a:t>每個代碼代表一個實體。</a:t>
            </a:r>
          </a:p>
          <a:p>
            <a:pPr>
              <a:lnSpc>
                <a:spcPct val="90000"/>
              </a:lnSpc>
            </a:pPr>
            <a:r>
              <a:rPr lang="zh-CN" altLang="en-US" sz="2400"/>
              <a:t>每個代碼的意涵在</a:t>
            </a:r>
            <a:r>
              <a:rPr lang="zh-CN" altLang="en-US" sz="2400" b="1"/>
              <a:t>代碼表</a:t>
            </a:r>
            <a:r>
              <a:rPr lang="zh-CN" altLang="en-US" sz="2400"/>
              <a:t>中用中、英文分別予以描述。</a:t>
            </a:r>
          </a:p>
          <a:p>
            <a:pPr>
              <a:lnSpc>
                <a:spcPct val="90000"/>
              </a:lnSpc>
            </a:pPr>
            <a:r>
              <a:rPr lang="zh-CN" altLang="en-US" sz="2400"/>
              <a:t>每個代碼可以被劃分入不同的</a:t>
            </a:r>
            <a:r>
              <a:rPr lang="zh-CN" altLang="en-US" sz="2400" b="1"/>
              <a:t>類別</a:t>
            </a:r>
            <a:r>
              <a:rPr lang="zh-CN" altLang="en-US" sz="2400"/>
              <a:t>（以及</a:t>
            </a:r>
            <a:r>
              <a:rPr lang="zh-CN" altLang="en-US" sz="2400" b="1"/>
              <a:t>子類別</a:t>
            </a:r>
            <a:r>
              <a:rPr lang="zh-CN" altLang="en-US" sz="2400"/>
              <a:t>）。</a:t>
            </a:r>
          </a:p>
          <a:p>
            <a:pPr>
              <a:lnSpc>
                <a:spcPct val="90000"/>
              </a:lnSpc>
            </a:pPr>
            <a:r>
              <a:rPr lang="zh-CN" altLang="en-US" sz="2400"/>
              <a:t>數據庫還可以通過其他資料表為代碼補充額外的信息。</a:t>
            </a:r>
          </a:p>
        </p:txBody>
      </p:sp>
    </p:spTree>
    <p:extLst>
      <p:ext uri="{BB962C8B-B14F-4D97-AF65-F5344CB8AC3E}">
        <p14:creationId xmlns:p14="http://schemas.microsoft.com/office/powerpoint/2010/main" val="2704401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nvGraphicFramePr>
        <p:xfrm>
          <a:off x="2684463" y="1166815"/>
          <a:ext cx="1636712" cy="2419985"/>
        </p:xfrm>
        <a:graphic>
          <a:graphicData uri="http://schemas.openxmlformats.org/drawingml/2006/table">
            <a:tbl>
              <a:tblPr/>
              <a:tblGrid>
                <a:gridCol w="1636712">
                  <a:extLst>
                    <a:ext uri="{9D8B030D-6E8A-4147-A177-3AD203B41FA5}">
                      <a16:colId xmlns:a16="http://schemas.microsoft.com/office/drawing/2014/main" val="444552913"/>
                    </a:ext>
                  </a:extLst>
                </a:gridCol>
              </a:tblGrid>
              <a:tr h="5095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POSTINGS</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任官</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3092527680"/>
                  </a:ext>
                </a:extLst>
              </a:tr>
              <a:tr h="17494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ID</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r>
                      <a:b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b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Postings ID</a:t>
                      </a:r>
                      <a:endParaRPr kumimoji="0" lang="zh-TW" altLang="en-US"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Office ID</a:t>
                      </a:r>
                      <a:b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b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Start Date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End Date,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1163392"/>
                  </a:ext>
                </a:extLst>
              </a:tr>
            </a:tbl>
          </a:graphicData>
        </a:graphic>
      </p:graphicFrame>
      <p:graphicFrame>
        <p:nvGraphicFramePr>
          <p:cNvPr id="89098" name="Group 10"/>
          <p:cNvGraphicFramePr>
            <a:graphicFrameLocks noGrp="1"/>
          </p:cNvGraphicFramePr>
          <p:nvPr/>
        </p:nvGraphicFramePr>
        <p:xfrm>
          <a:off x="3205163" y="4552950"/>
          <a:ext cx="2532062" cy="2064068"/>
        </p:xfrm>
        <a:graphic>
          <a:graphicData uri="http://schemas.openxmlformats.org/drawingml/2006/table">
            <a:tbl>
              <a:tblPr/>
              <a:tblGrid>
                <a:gridCol w="2532062">
                  <a:extLst>
                    <a:ext uri="{9D8B030D-6E8A-4147-A177-3AD203B41FA5}">
                      <a16:colId xmlns:a16="http://schemas.microsoft.com/office/drawing/2014/main" val="1212643798"/>
                    </a:ext>
                  </a:extLst>
                </a:gridCol>
              </a:tblGrid>
              <a:tr h="4127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OFFICE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CODE_TYPE REL</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官名代碼</a:t>
                      </a:r>
                      <a:r>
                        <a:rPr kumimoji="0" lang="en-US" altLang="zh-TW" sz="2000" b="1" i="0" u="none" strike="noStrike" cap="none" normalizeH="0" baseline="0" smtClean="0">
                          <a:ln>
                            <a:noFill/>
                          </a:ln>
                          <a:solidFill>
                            <a:schemeClr val="tx1"/>
                          </a:solidFill>
                          <a:effectLst/>
                          <a:latin typeface="Arial" panose="020B0604020202020204" pitchFamily="34" charset="0"/>
                          <a:ea typeface="TSC UMing S TT" pitchFamily="49" charset="-120"/>
                        </a:rPr>
                        <a:t>-</a:t>
                      </a: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類別關係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368888699"/>
                  </a:ext>
                </a:extLst>
              </a:tr>
              <a:tr h="1119188">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Office</a:t>
                      </a:r>
                      <a:r>
                        <a:rPr kumimoji="0" lang="zh-TW" altLang="en-US"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rgbClr val="FF00FF"/>
                          </a:solidFill>
                          <a:effectLst/>
                          <a:latin typeface="Arial" panose="020B0604020202020204" pitchFamily="34" charset="0"/>
                          <a:ea typeface="新細明體" panose="02020300000000000000" pitchFamily="18" charset="-120"/>
                          <a:cs typeface="Times New Roman" panose="02020603050405020304" pitchFamily="18" charset="0"/>
                        </a:rPr>
                        <a:t>Office Type ID</a:t>
                      </a:r>
                      <a:r>
                        <a:rPr kumimoji="0" lang="en-US" altLang="zh-CN" sz="1800" b="1" i="1" u="none" strike="noStrike" cap="none" normalizeH="0" baseline="0" smtClean="0">
                          <a:ln>
                            <a:noFill/>
                          </a:ln>
                          <a:solidFill>
                            <a:srgbClr val="FF00FF"/>
                          </a:solidFill>
                          <a:effectLst/>
                          <a:latin typeface="Arial" panose="020B0604020202020204" pitchFamily="34" charset="0"/>
                          <a:ea typeface="新細明體" panose="02020300000000000000" pitchFamily="18" charset="-120"/>
                          <a:cs typeface="Times New Roman" panose="02020603050405020304" pitchFamily="18" charset="0"/>
                        </a:rPr>
                        <a:t>,</a:t>
                      </a:r>
                      <a:endParaRPr kumimoji="0" lang="en-US" altLang="zh-TW" sz="1800" b="1" i="1" u="none" strike="noStrike" cap="none" normalizeH="0" baseline="0" smtClean="0">
                        <a:ln>
                          <a:noFill/>
                        </a:ln>
                        <a:solidFill>
                          <a:srgbClr val="FF00FF"/>
                        </a:solidFill>
                        <a:effectLst/>
                        <a:latin typeface="Arial" panose="020B0604020202020204" pitchFamily="34" charset="0"/>
                        <a:ea typeface="新細明體" panose="02020300000000000000" pitchFamily="18" charset="-12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8561942"/>
                  </a:ext>
                </a:extLst>
              </a:tr>
            </a:tbl>
          </a:graphicData>
        </a:graphic>
      </p:graphicFrame>
      <p:graphicFrame>
        <p:nvGraphicFramePr>
          <p:cNvPr id="89106" name="Group 18"/>
          <p:cNvGraphicFramePr>
            <a:graphicFrameLocks noGrp="1"/>
          </p:cNvGraphicFramePr>
          <p:nvPr/>
        </p:nvGraphicFramePr>
        <p:xfrm>
          <a:off x="182565" y="1192213"/>
          <a:ext cx="1622425" cy="3230880"/>
        </p:xfrm>
        <a:graphic>
          <a:graphicData uri="http://schemas.openxmlformats.org/drawingml/2006/table">
            <a:tbl>
              <a:tblPr/>
              <a:tblGrid>
                <a:gridCol w="1622425">
                  <a:extLst>
                    <a:ext uri="{9D8B030D-6E8A-4147-A177-3AD203B41FA5}">
                      <a16:colId xmlns:a16="http://schemas.microsoft.com/office/drawing/2014/main" val="812374250"/>
                    </a:ext>
                  </a:extLst>
                </a:gridCol>
              </a:tblGrid>
              <a:tr h="627063">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BIOG_MAIN</a:t>
                      </a:r>
                      <a:endParaRPr kumimoji="0" lang="en-US" altLang="zh-TW" sz="18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基本資料</a:t>
                      </a:r>
                      <a:endParaRPr kumimoji="0" lang="en-US" altLang="zh-CN" sz="20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594026005"/>
                  </a:ext>
                </a:extLst>
              </a:tr>
              <a:tr h="1749425">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Person</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 </a:t>
                      </a:r>
                      <a:r>
                        <a:rPr kumimoji="0" lang="en-US" altLang="zh-CN"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0" u="none" strike="noStrike" cap="none" normalizeH="0" baseline="0" smtClean="0">
                          <a:ln>
                            <a:noFill/>
                          </a:ln>
                          <a:solidFill>
                            <a:srgbClr val="FF3300"/>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Name</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姓名</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Born</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Died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Index Year</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Choronym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Dynasty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8431980"/>
                  </a:ext>
                </a:extLst>
              </a:tr>
            </a:tbl>
          </a:graphicData>
        </a:graphic>
      </p:graphicFrame>
      <p:graphicFrame>
        <p:nvGraphicFramePr>
          <p:cNvPr id="89114" name="Group 26"/>
          <p:cNvGraphicFramePr>
            <a:graphicFrameLocks noGrp="1"/>
          </p:cNvGraphicFramePr>
          <p:nvPr/>
        </p:nvGraphicFramePr>
        <p:xfrm>
          <a:off x="5178425" y="1187450"/>
          <a:ext cx="2114550" cy="2133600"/>
        </p:xfrm>
        <a:graphic>
          <a:graphicData uri="http://schemas.openxmlformats.org/drawingml/2006/table">
            <a:tbl>
              <a:tblPr/>
              <a:tblGrid>
                <a:gridCol w="2114550">
                  <a:extLst>
                    <a:ext uri="{9D8B030D-6E8A-4147-A177-3AD203B41FA5}">
                      <a16:colId xmlns:a16="http://schemas.microsoft.com/office/drawing/2014/main" val="335403025"/>
                    </a:ext>
                  </a:extLst>
                </a:gridCol>
              </a:tblGrid>
              <a:tr h="4381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OFFICE CODES</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官名代碼表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extLst>
                  <a:ext uri="{0D108BD9-81ED-4DB2-BD59-A6C34878D82A}">
                    <a16:rowId xmlns:a16="http://schemas.microsoft.com/office/drawing/2014/main" val="2552587674"/>
                  </a:ext>
                </a:extLst>
              </a:tr>
              <a:tr h="1166813">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Office </a:t>
                      </a:r>
                      <a:r>
                        <a:rPr kumimoji="0" lang="en-US" altLang="zh-CN"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Office Title (Chn)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Office Title (Pinyin)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Office Title (Eng),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9920871"/>
                  </a:ext>
                </a:extLst>
              </a:tr>
            </a:tbl>
          </a:graphicData>
        </a:graphic>
      </p:graphicFrame>
      <p:graphicFrame>
        <p:nvGraphicFramePr>
          <p:cNvPr id="89122" name="Group 34"/>
          <p:cNvGraphicFramePr>
            <a:graphicFrameLocks noGrp="1"/>
          </p:cNvGraphicFramePr>
          <p:nvPr/>
        </p:nvGraphicFramePr>
        <p:xfrm>
          <a:off x="661988" y="4583113"/>
          <a:ext cx="2005012" cy="2133600"/>
        </p:xfrm>
        <a:graphic>
          <a:graphicData uri="http://schemas.openxmlformats.org/drawingml/2006/table">
            <a:tbl>
              <a:tblPr/>
              <a:tblGrid>
                <a:gridCol w="2005012">
                  <a:extLst>
                    <a:ext uri="{9D8B030D-6E8A-4147-A177-3AD203B41FA5}">
                      <a16:colId xmlns:a16="http://schemas.microsoft.com/office/drawing/2014/main" val="3445556571"/>
                    </a:ext>
                  </a:extLst>
                </a:gridCol>
              </a:tblGrid>
              <a:tr h="438150">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OFFICE TYPES</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官名類別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2032814366"/>
                  </a:ext>
                </a:extLst>
              </a:tr>
              <a:tr h="1220788">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rgbClr val="FF00FF"/>
                          </a:solidFill>
                          <a:effectLst/>
                          <a:latin typeface="Arial" panose="020B0604020202020204" pitchFamily="34" charset="0"/>
                          <a:ea typeface="TSC UMing S TT" pitchFamily="49" charset="-120"/>
                          <a:cs typeface="Times New Roman" panose="02020603050405020304" pitchFamily="18" charset="0"/>
                        </a:rPr>
                        <a:t>Office Type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Type Description</a:t>
                      </a:r>
                      <a:endParaRPr kumimoji="0" lang="zh-TW" altLang="en-US"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rgbClr val="FF00FF"/>
                          </a:solidFill>
                          <a:effectLst/>
                          <a:latin typeface="Arial" panose="020B0604020202020204" pitchFamily="34" charset="0"/>
                          <a:ea typeface="新細明體" panose="02020300000000000000" pitchFamily="18" charset="-120"/>
                          <a:cs typeface="Times New Roman" panose="02020603050405020304" pitchFamily="18" charset="0"/>
                        </a:rPr>
                        <a:t>Type Parent ID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Type Level,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anose="020B0604020202020204" pitchFamily="34" charset="0"/>
                          <a:ea typeface="TSC UMing S TT" pitchFamily="49" charset="-120"/>
                        </a:rPr>
                        <a:t>etc</a:t>
                      </a:r>
                      <a:endParaRPr kumimoji="0" lang="en-US" altLang="zh-CN" sz="1800" b="0" i="1"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56337968"/>
                  </a:ext>
                </a:extLst>
              </a:tr>
            </a:tbl>
          </a:graphicData>
        </a:graphic>
      </p:graphicFrame>
      <p:sp>
        <p:nvSpPr>
          <p:cNvPr id="89130" name="Line 42"/>
          <p:cNvSpPr>
            <a:spLocks noChangeShapeType="1"/>
          </p:cNvSpPr>
          <p:nvPr/>
        </p:nvSpPr>
        <p:spPr bwMode="auto">
          <a:xfrm>
            <a:off x="433388" y="314642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9131" name="Line 43"/>
          <p:cNvSpPr>
            <a:spLocks noChangeShapeType="1"/>
          </p:cNvSpPr>
          <p:nvPr/>
        </p:nvSpPr>
        <p:spPr bwMode="auto">
          <a:xfrm>
            <a:off x="1790702" y="2027238"/>
            <a:ext cx="887413"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9132" name="Freeform 44"/>
          <p:cNvSpPr>
            <a:spLocks/>
          </p:cNvSpPr>
          <p:nvPr/>
        </p:nvSpPr>
        <p:spPr bwMode="auto">
          <a:xfrm>
            <a:off x="4316415" y="2068515"/>
            <a:ext cx="858837" cy="504825"/>
          </a:xfrm>
          <a:custGeom>
            <a:avLst/>
            <a:gdLst>
              <a:gd name="T0" fmla="*/ 0 w 541"/>
              <a:gd name="T1" fmla="*/ 318 h 318"/>
              <a:gd name="T2" fmla="*/ 275 w 541"/>
              <a:gd name="T3" fmla="*/ 318 h 318"/>
              <a:gd name="T4" fmla="*/ 275 w 541"/>
              <a:gd name="T5" fmla="*/ 0 h 318"/>
              <a:gd name="T6" fmla="*/ 541 w 541"/>
              <a:gd name="T7" fmla="*/ 0 h 318"/>
            </a:gdLst>
            <a:ahLst/>
            <a:cxnLst>
              <a:cxn ang="0">
                <a:pos x="T0" y="T1"/>
              </a:cxn>
              <a:cxn ang="0">
                <a:pos x="T2" y="T3"/>
              </a:cxn>
              <a:cxn ang="0">
                <a:pos x="T4" y="T5"/>
              </a:cxn>
              <a:cxn ang="0">
                <a:pos x="T6" y="T7"/>
              </a:cxn>
            </a:cxnLst>
            <a:rect l="0" t="0" r="r" b="b"/>
            <a:pathLst>
              <a:path w="541" h="318">
                <a:moveTo>
                  <a:pt x="0" y="318"/>
                </a:moveTo>
                <a:cubicBezTo>
                  <a:pt x="92" y="318"/>
                  <a:pt x="183" y="318"/>
                  <a:pt x="275" y="318"/>
                </a:cubicBezTo>
                <a:lnTo>
                  <a:pt x="275" y="0"/>
                </a:lnTo>
                <a:lnTo>
                  <a:pt x="541" y="0"/>
                </a:lnTo>
              </a:path>
            </a:pathLst>
          </a:custGeom>
          <a:noFill/>
          <a:ln w="2540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9133" name="Freeform 45"/>
          <p:cNvSpPr>
            <a:spLocks/>
          </p:cNvSpPr>
          <p:nvPr/>
        </p:nvSpPr>
        <p:spPr bwMode="auto">
          <a:xfrm>
            <a:off x="2673352" y="5383213"/>
            <a:ext cx="504825" cy="558800"/>
          </a:xfrm>
          <a:custGeom>
            <a:avLst/>
            <a:gdLst>
              <a:gd name="T0" fmla="*/ 318 w 318"/>
              <a:gd name="T1" fmla="*/ 352 h 352"/>
              <a:gd name="T2" fmla="*/ 163 w 318"/>
              <a:gd name="T3" fmla="*/ 352 h 352"/>
              <a:gd name="T4" fmla="*/ 163 w 318"/>
              <a:gd name="T5" fmla="*/ 0 h 352"/>
              <a:gd name="T6" fmla="*/ 0 w 318"/>
              <a:gd name="T7" fmla="*/ 0 h 352"/>
            </a:gdLst>
            <a:ahLst/>
            <a:cxnLst>
              <a:cxn ang="0">
                <a:pos x="T0" y="T1"/>
              </a:cxn>
              <a:cxn ang="0">
                <a:pos x="T2" y="T3"/>
              </a:cxn>
              <a:cxn ang="0">
                <a:pos x="T4" y="T5"/>
              </a:cxn>
              <a:cxn ang="0">
                <a:pos x="T6" y="T7"/>
              </a:cxn>
            </a:cxnLst>
            <a:rect l="0" t="0" r="r" b="b"/>
            <a:pathLst>
              <a:path w="318" h="352">
                <a:moveTo>
                  <a:pt x="318" y="352"/>
                </a:moveTo>
                <a:lnTo>
                  <a:pt x="163" y="352"/>
                </a:lnTo>
                <a:lnTo>
                  <a:pt x="163" y="0"/>
                </a:lnTo>
                <a:lnTo>
                  <a:pt x="0" y="0"/>
                </a:lnTo>
              </a:path>
            </a:pathLst>
          </a:custGeom>
          <a:noFill/>
          <a:ln w="25400" cap="flat" cmpd="sng">
            <a:solidFill>
              <a:srgbClr val="FF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9134" name="Freeform 46"/>
          <p:cNvSpPr>
            <a:spLocks/>
          </p:cNvSpPr>
          <p:nvPr/>
        </p:nvSpPr>
        <p:spPr bwMode="auto">
          <a:xfrm>
            <a:off x="285750" y="5422900"/>
            <a:ext cx="368300" cy="560388"/>
          </a:xfrm>
          <a:custGeom>
            <a:avLst/>
            <a:gdLst>
              <a:gd name="T0" fmla="*/ 232 w 232"/>
              <a:gd name="T1" fmla="*/ 353 h 353"/>
              <a:gd name="T2" fmla="*/ 0 w 232"/>
              <a:gd name="T3" fmla="*/ 353 h 353"/>
              <a:gd name="T4" fmla="*/ 0 w 232"/>
              <a:gd name="T5" fmla="*/ 0 h 353"/>
              <a:gd name="T6" fmla="*/ 223 w 232"/>
              <a:gd name="T7" fmla="*/ 0 h 353"/>
            </a:gdLst>
            <a:ahLst/>
            <a:cxnLst>
              <a:cxn ang="0">
                <a:pos x="T0" y="T1"/>
              </a:cxn>
              <a:cxn ang="0">
                <a:pos x="T2" y="T3"/>
              </a:cxn>
              <a:cxn ang="0">
                <a:pos x="T4" y="T5"/>
              </a:cxn>
              <a:cxn ang="0">
                <a:pos x="T6" y="T7"/>
              </a:cxn>
            </a:cxnLst>
            <a:rect l="0" t="0" r="r" b="b"/>
            <a:pathLst>
              <a:path w="232" h="353">
                <a:moveTo>
                  <a:pt x="232" y="353"/>
                </a:moveTo>
                <a:lnTo>
                  <a:pt x="0" y="353"/>
                </a:lnTo>
                <a:lnTo>
                  <a:pt x="0" y="0"/>
                </a:lnTo>
                <a:lnTo>
                  <a:pt x="223" y="0"/>
                </a:lnTo>
              </a:path>
            </a:pathLst>
          </a:custGeom>
          <a:noFill/>
          <a:ln w="19050" cap="flat" cmpd="sng">
            <a:solidFill>
              <a:srgbClr val="FF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pic>
        <p:nvPicPr>
          <p:cNvPr id="89135" name="Picture 66" descr="inside_01_01"/>
          <p:cNvPicPr>
            <a:picLocks noChangeAspect="1" noChangeArrowheads="1"/>
          </p:cNvPicPr>
          <p:nvPr/>
        </p:nvPicPr>
        <p:blipFill>
          <a:blip r:embed="rId2">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9136" name="Group 48"/>
          <p:cNvGraphicFramePr>
            <a:graphicFrameLocks noGrp="1"/>
          </p:cNvGraphicFramePr>
          <p:nvPr>
            <p:ph/>
          </p:nvPr>
        </p:nvGraphicFramePr>
        <p:xfrm>
          <a:off x="7199315" y="3887790"/>
          <a:ext cx="1781175" cy="2822893"/>
        </p:xfrm>
        <a:graphic>
          <a:graphicData uri="http://schemas.openxmlformats.org/drawingml/2006/table">
            <a:tbl>
              <a:tblPr/>
              <a:tblGrid>
                <a:gridCol w="1781175">
                  <a:extLst>
                    <a:ext uri="{9D8B030D-6E8A-4147-A177-3AD203B41FA5}">
                      <a16:colId xmlns:a16="http://schemas.microsoft.com/office/drawing/2014/main" val="2820974941"/>
                    </a:ext>
                  </a:extLst>
                </a:gridCol>
              </a:tblGrid>
              <a:tr h="811213">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anose="020B0604020202020204" pitchFamily="34" charset="0"/>
                          <a:ea typeface="TSC UMing S TT" pitchFamily="49" charset="-120"/>
                          <a:cs typeface="Times New Roman" panose="02020603050405020304" pitchFamily="18" charset="0"/>
                        </a:rPr>
                        <a:t>OFFICE DATA</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官名</a:t>
                      </a:r>
                      <a:r>
                        <a:rPr kumimoji="0" lang="zh-CN" altLang="en-US" sz="2000" b="1" i="0" u="none" strike="noStrike" cap="none" normalizeH="0" baseline="0" smtClean="0">
                          <a:ln>
                            <a:noFill/>
                          </a:ln>
                          <a:solidFill>
                            <a:schemeClr val="tx1"/>
                          </a:solidFill>
                          <a:effectLst/>
                          <a:latin typeface="Arial" panose="020B0604020202020204" pitchFamily="34" charset="0"/>
                          <a:ea typeface="TSC UMing S TT" pitchFamily="49" charset="-120"/>
                        </a:rPr>
                        <a:t>資料</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extLst>
                  <a:ext uri="{0D108BD9-81ED-4DB2-BD59-A6C34878D82A}">
                    <a16:rowId xmlns:a16="http://schemas.microsoft.com/office/drawing/2014/main" val="3060842473"/>
                  </a:ext>
                </a:extLst>
              </a:tr>
              <a:tr h="1512888">
                <a:tc>
                  <a:txBody>
                    <a:bodyPr/>
                    <a:lstStyle>
                      <a:lvl1pPr marL="342900" indent="-342900"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Office </a:t>
                      </a:r>
                      <a:r>
                        <a:rPr kumimoji="0" lang="en-US" altLang="zh-CN"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I</a:t>
                      </a:r>
                      <a:r>
                        <a:rPr kumimoji="0" lang="en-US" altLang="zh-TW" sz="1800" b="1" i="1" u="none" strike="noStrike" cap="none" normalizeH="0" baseline="0" smtClean="0">
                          <a:ln>
                            <a:noFill/>
                          </a:ln>
                          <a:solidFill>
                            <a:srgbClr val="0066FF"/>
                          </a:solidFill>
                          <a:effectLst/>
                          <a:latin typeface="Arial" panose="020B0604020202020204" pitchFamily="34" charset="0"/>
                          <a:ea typeface="新細明體" panose="02020300000000000000" pitchFamily="18" charset="-120"/>
                          <a:cs typeface="Times New Roman" panose="02020603050405020304" pitchFamily="18" charset="0"/>
                        </a:rPr>
                        <a:t>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Start Date</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End Date</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Level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Rank</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Salary,</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rPr>
                        <a:t>etc</a:t>
                      </a:r>
                      <a:endParaRPr kumimoji="0" lang="en-US" altLang="zh-TW" sz="1800" b="0" i="1" u="none" strike="noStrike" cap="none" normalizeH="0" baseline="0" smtClean="0">
                        <a:ln>
                          <a:noFill/>
                        </a:ln>
                        <a:solidFill>
                          <a:schemeClr val="tx1"/>
                        </a:solidFill>
                        <a:effectLst/>
                        <a:latin typeface="Arial" panose="020B0604020202020204" pitchFamily="34" charset="0"/>
                        <a:ea typeface="新細明體" panose="020203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86707537"/>
                  </a:ext>
                </a:extLst>
              </a:tr>
            </a:tbl>
          </a:graphicData>
        </a:graphic>
      </p:graphicFrame>
      <p:sp>
        <p:nvSpPr>
          <p:cNvPr id="89144" name="Freeform 56"/>
          <p:cNvSpPr>
            <a:spLocks/>
          </p:cNvSpPr>
          <p:nvPr/>
        </p:nvSpPr>
        <p:spPr bwMode="auto">
          <a:xfrm>
            <a:off x="6386513" y="1965325"/>
            <a:ext cx="1516062" cy="2933700"/>
          </a:xfrm>
          <a:custGeom>
            <a:avLst/>
            <a:gdLst>
              <a:gd name="T0" fmla="*/ 568 w 955"/>
              <a:gd name="T1" fmla="*/ 0 h 1848"/>
              <a:gd name="T2" fmla="*/ 955 w 955"/>
              <a:gd name="T3" fmla="*/ 0 h 1848"/>
              <a:gd name="T4" fmla="*/ 955 w 955"/>
              <a:gd name="T5" fmla="*/ 1066 h 1848"/>
              <a:gd name="T6" fmla="*/ 0 w 955"/>
              <a:gd name="T7" fmla="*/ 1066 h 1848"/>
              <a:gd name="T8" fmla="*/ 0 w 955"/>
              <a:gd name="T9" fmla="*/ 1848 h 1848"/>
              <a:gd name="T10" fmla="*/ 508 w 955"/>
              <a:gd name="T11" fmla="*/ 1848 h 1848"/>
            </a:gdLst>
            <a:ahLst/>
            <a:cxnLst>
              <a:cxn ang="0">
                <a:pos x="T0" y="T1"/>
              </a:cxn>
              <a:cxn ang="0">
                <a:pos x="T2" y="T3"/>
              </a:cxn>
              <a:cxn ang="0">
                <a:pos x="T4" y="T5"/>
              </a:cxn>
              <a:cxn ang="0">
                <a:pos x="T6" y="T7"/>
              </a:cxn>
              <a:cxn ang="0">
                <a:pos x="T8" y="T9"/>
              </a:cxn>
              <a:cxn ang="0">
                <a:pos x="T10" y="T11"/>
              </a:cxn>
            </a:cxnLst>
            <a:rect l="0" t="0" r="r" b="b"/>
            <a:pathLst>
              <a:path w="955" h="1848">
                <a:moveTo>
                  <a:pt x="568" y="0"/>
                </a:moveTo>
                <a:lnTo>
                  <a:pt x="955" y="0"/>
                </a:lnTo>
                <a:lnTo>
                  <a:pt x="955" y="1066"/>
                </a:lnTo>
                <a:lnTo>
                  <a:pt x="0" y="1066"/>
                </a:lnTo>
                <a:lnTo>
                  <a:pt x="0" y="1848"/>
                </a:lnTo>
                <a:lnTo>
                  <a:pt x="508" y="1848"/>
                </a:lnTo>
              </a:path>
            </a:pathLst>
          </a:custGeom>
          <a:noFill/>
          <a:ln w="2540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89145" name="Freeform 57"/>
          <p:cNvSpPr>
            <a:spLocks/>
          </p:cNvSpPr>
          <p:nvPr/>
        </p:nvSpPr>
        <p:spPr bwMode="auto">
          <a:xfrm>
            <a:off x="5718175" y="4886325"/>
            <a:ext cx="655638" cy="668338"/>
          </a:xfrm>
          <a:custGeom>
            <a:avLst/>
            <a:gdLst>
              <a:gd name="T0" fmla="*/ 413 w 413"/>
              <a:gd name="T1" fmla="*/ 0 h 421"/>
              <a:gd name="T2" fmla="*/ 241 w 413"/>
              <a:gd name="T3" fmla="*/ 0 h 421"/>
              <a:gd name="T4" fmla="*/ 241 w 413"/>
              <a:gd name="T5" fmla="*/ 421 h 421"/>
              <a:gd name="T6" fmla="*/ 0 w 413"/>
              <a:gd name="T7" fmla="*/ 421 h 421"/>
            </a:gdLst>
            <a:ahLst/>
            <a:cxnLst>
              <a:cxn ang="0">
                <a:pos x="T0" y="T1"/>
              </a:cxn>
              <a:cxn ang="0">
                <a:pos x="T2" y="T3"/>
              </a:cxn>
              <a:cxn ang="0">
                <a:pos x="T4" y="T5"/>
              </a:cxn>
              <a:cxn ang="0">
                <a:pos x="T6" y="T7"/>
              </a:cxn>
            </a:cxnLst>
            <a:rect l="0" t="0" r="r" b="b"/>
            <a:pathLst>
              <a:path w="413" h="421">
                <a:moveTo>
                  <a:pt x="413" y="0"/>
                </a:moveTo>
                <a:lnTo>
                  <a:pt x="241" y="0"/>
                </a:lnTo>
                <a:lnTo>
                  <a:pt x="241" y="421"/>
                </a:lnTo>
                <a:lnTo>
                  <a:pt x="0" y="421"/>
                </a:lnTo>
              </a:path>
            </a:pathLst>
          </a:custGeom>
          <a:noFill/>
          <a:ln w="2540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91531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4419600" y="381002"/>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endParaRPr lang="zh-CN" altLang="en-US">
              <a:solidFill>
                <a:srgbClr val="000000"/>
              </a:solidFill>
            </a:endParaRPr>
          </a:p>
        </p:txBody>
      </p:sp>
      <p:pic>
        <p:nvPicPr>
          <p:cNvPr id="2054" name="Picture 9"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 Box 11"/>
          <p:cNvSpPr txBox="1">
            <a:spLocks noChangeArrowheads="1"/>
          </p:cNvSpPr>
          <p:nvPr/>
        </p:nvSpPr>
        <p:spPr bwMode="auto">
          <a:xfrm>
            <a:off x="381000" y="2514602"/>
            <a:ext cx="853916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zh-CN" sz="3600" b="1" dirty="0">
                <a:solidFill>
                  <a:srgbClr val="0000FF"/>
                </a:solidFill>
                <a:latin typeface="Times New Roman" panose="02020603050405020304" pitchFamily="18" charset="0"/>
                <a:ea typeface="TSC UMing S TT" pitchFamily="49" charset="-120"/>
              </a:rPr>
              <a:t>The China Biographical Database (CBDB)</a:t>
            </a:r>
            <a:br>
              <a:rPr lang="en-US" altLang="zh-CN" sz="3600" b="1" dirty="0">
                <a:solidFill>
                  <a:srgbClr val="0000FF"/>
                </a:solidFill>
                <a:latin typeface="Times New Roman" panose="02020603050405020304" pitchFamily="18" charset="0"/>
                <a:ea typeface="TSC UMing S TT" pitchFamily="49" charset="-120"/>
              </a:rPr>
            </a:br>
            <a:r>
              <a:rPr lang="zh-CN" altLang="en-US" sz="3600" b="1" dirty="0">
                <a:solidFill>
                  <a:srgbClr val="0000FF"/>
                </a:solidFill>
                <a:latin typeface="Times New Roman" panose="02020603050405020304" pitchFamily="18" charset="0"/>
                <a:ea typeface="TSC UMing S TT" pitchFamily="49" charset="-120"/>
              </a:rPr>
              <a:t>中國歷代人物傳記資料庫 </a:t>
            </a:r>
            <a:r>
              <a:rPr lang="en-US" altLang="zh-CN" sz="3600" b="1" dirty="0">
                <a:solidFill>
                  <a:srgbClr val="0000FF"/>
                </a:solidFill>
                <a:latin typeface="Times New Roman" panose="02020603050405020304" pitchFamily="18" charset="0"/>
                <a:ea typeface="TSC UMing S TT" pitchFamily="49" charset="-120"/>
              </a:rPr>
              <a:t>(CBDB)</a:t>
            </a:r>
            <a:br>
              <a:rPr lang="en-US" altLang="zh-CN" sz="3600" b="1" dirty="0">
                <a:solidFill>
                  <a:srgbClr val="0000FF"/>
                </a:solidFill>
                <a:latin typeface="Times New Roman" panose="02020603050405020304" pitchFamily="18" charset="0"/>
                <a:ea typeface="TSC UMing S TT" pitchFamily="49" charset="-120"/>
              </a:rPr>
            </a:br>
            <a:endParaRPr lang="en-US" altLang="zh-CN" b="1" dirty="0">
              <a:solidFill>
                <a:srgbClr val="0000FF"/>
              </a:solidFill>
              <a:latin typeface="Times New Roman" panose="02020603050405020304" pitchFamily="18" charset="0"/>
              <a:ea typeface="TSC UMing S TT" pitchFamily="49" charset="-120"/>
            </a:endParaRPr>
          </a:p>
          <a:p>
            <a:pPr algn="ctr" fontAlgn="base">
              <a:spcBef>
                <a:spcPct val="0"/>
              </a:spcBef>
              <a:spcAft>
                <a:spcPct val="0"/>
              </a:spcAft>
              <a:defRPr/>
            </a:pPr>
            <a:r>
              <a:rPr lang="en-US" altLang="zh-CN" sz="3200" dirty="0">
                <a:solidFill>
                  <a:srgbClr val="0000FF"/>
                </a:solidFill>
                <a:latin typeface="Times New Roman" panose="02020603050405020304" pitchFamily="18" charset="0"/>
                <a:ea typeface="TSC UMing S TT" pitchFamily="49" charset="-120"/>
              </a:rPr>
              <a:t>Contents and Data Structure </a:t>
            </a:r>
            <a:br>
              <a:rPr lang="en-US" altLang="zh-CN" sz="3200" dirty="0">
                <a:solidFill>
                  <a:srgbClr val="0000FF"/>
                </a:solidFill>
                <a:latin typeface="Times New Roman" panose="02020603050405020304" pitchFamily="18" charset="0"/>
                <a:ea typeface="TSC UMing S TT" pitchFamily="49" charset="-120"/>
              </a:rPr>
            </a:br>
            <a:r>
              <a:rPr lang="zh-CN" altLang="en-US" sz="3200" dirty="0">
                <a:solidFill>
                  <a:srgbClr val="0000FF"/>
                </a:solidFill>
                <a:latin typeface="Times New Roman" panose="02020603050405020304" pitchFamily="18" charset="0"/>
                <a:ea typeface="TSC UMing S TT" pitchFamily="49" charset="-120"/>
              </a:rPr>
              <a:t>內容與數據結構</a:t>
            </a:r>
          </a:p>
        </p:txBody>
      </p:sp>
    </p:spTree>
    <p:extLst>
      <p:ext uri="{BB962C8B-B14F-4D97-AF65-F5344CB8AC3E}">
        <p14:creationId xmlns:p14="http://schemas.microsoft.com/office/powerpoint/2010/main" val="2405254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700" name="Group 172"/>
          <p:cNvGraphicFramePr>
            <a:graphicFrameLocks noGrp="1"/>
          </p:cNvGraphicFramePr>
          <p:nvPr>
            <p:ph sz="quarter" idx="2"/>
          </p:nvPr>
        </p:nvGraphicFramePr>
        <p:xfrm>
          <a:off x="271465" y="1785940"/>
          <a:ext cx="2751137" cy="4239579"/>
        </p:xfrm>
        <a:graphic>
          <a:graphicData uri="http://schemas.openxmlformats.org/drawingml/2006/table">
            <a:tbl>
              <a:tblPr/>
              <a:tblGrid>
                <a:gridCol w="503237">
                  <a:extLst>
                    <a:ext uri="{9D8B030D-6E8A-4147-A177-3AD203B41FA5}">
                      <a16:colId xmlns:a16="http://schemas.microsoft.com/office/drawing/2014/main" val="2775384235"/>
                    </a:ext>
                  </a:extLst>
                </a:gridCol>
                <a:gridCol w="1362075">
                  <a:extLst>
                    <a:ext uri="{9D8B030D-6E8A-4147-A177-3AD203B41FA5}">
                      <a16:colId xmlns:a16="http://schemas.microsoft.com/office/drawing/2014/main" val="636304357"/>
                    </a:ext>
                  </a:extLst>
                </a:gridCol>
                <a:gridCol w="885825">
                  <a:extLst>
                    <a:ext uri="{9D8B030D-6E8A-4147-A177-3AD203B41FA5}">
                      <a16:colId xmlns:a16="http://schemas.microsoft.com/office/drawing/2014/main" val="661106640"/>
                    </a:ext>
                  </a:extLst>
                </a:gridCol>
              </a:tblGrid>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Dates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36093911"/>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371576600"/>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An Dun </a:t>
                      </a: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安惇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523712014"/>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Chao Buzhi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晁補之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60634993"/>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Chen Jian(5)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陳薦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08378595"/>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Chen Min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陳敏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892581808"/>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Cheng Yi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程頤</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841499262"/>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Ding Du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丁度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696140222"/>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Fan Chunli </a:t>
                      </a:r>
                      <a:b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范純禮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endPar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491281924"/>
                  </a:ext>
                </a:extLst>
              </a:tr>
            </a:tbl>
          </a:graphicData>
        </a:graphic>
      </p:graphicFrame>
      <p:sp>
        <p:nvSpPr>
          <p:cNvPr id="15450" name="Text Box 90"/>
          <p:cNvSpPr txBox="1">
            <a:spLocks noChangeArrowheads="1"/>
          </p:cNvSpPr>
          <p:nvPr/>
        </p:nvSpPr>
        <p:spPr bwMode="auto">
          <a:xfrm>
            <a:off x="1036638" y="-107950"/>
            <a:ext cx="7099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0"/>
              </a:spcBef>
              <a:spcAft>
                <a:spcPct val="0"/>
              </a:spcAft>
              <a:defRPr/>
            </a:pPr>
            <a:r>
              <a:rPr lang="en-US" altLang="zh-CN" sz="2800">
                <a:solidFill>
                  <a:srgbClr val="0000FF"/>
                </a:solidFill>
              </a:rPr>
              <a:t>Example: A Subset of Data on Sima Guang</a:t>
            </a:r>
          </a:p>
          <a:p>
            <a:pPr algn="ctr" eaLnBrk="1" fontAlgn="base" hangingPunct="1">
              <a:spcBef>
                <a:spcPct val="0"/>
              </a:spcBef>
              <a:spcAft>
                <a:spcPct val="0"/>
              </a:spcAft>
              <a:defRPr/>
            </a:pPr>
            <a:r>
              <a:rPr lang="zh-CN" altLang="en-US" sz="2800" b="1">
                <a:solidFill>
                  <a:srgbClr val="0000FF"/>
                </a:solidFill>
                <a:ea typeface="新細明體" panose="02020300000000000000" pitchFamily="18" charset="-120"/>
              </a:rPr>
              <a:t>示例：有關司馬光的部分數據</a:t>
            </a:r>
            <a:endParaRPr lang="zh-CN" altLang="en-US" sz="2800" b="1">
              <a:solidFill>
                <a:srgbClr val="0000FF"/>
              </a:solidFill>
            </a:endParaRPr>
          </a:p>
        </p:txBody>
      </p:sp>
      <p:graphicFrame>
        <p:nvGraphicFramePr>
          <p:cNvPr id="150687" name="Group 159"/>
          <p:cNvGraphicFramePr>
            <a:graphicFrameLocks noGrp="1"/>
          </p:cNvGraphicFramePr>
          <p:nvPr>
            <p:ph sz="quarter" idx="1"/>
          </p:nvPr>
        </p:nvGraphicFramePr>
        <p:xfrm>
          <a:off x="3495677" y="1411290"/>
          <a:ext cx="2741613" cy="1437323"/>
        </p:xfrm>
        <a:graphic>
          <a:graphicData uri="http://schemas.openxmlformats.org/drawingml/2006/table">
            <a:tbl>
              <a:tblPr/>
              <a:tblGrid>
                <a:gridCol w="927100">
                  <a:extLst>
                    <a:ext uri="{9D8B030D-6E8A-4147-A177-3AD203B41FA5}">
                      <a16:colId xmlns:a16="http://schemas.microsoft.com/office/drawing/2014/main" val="318008557"/>
                    </a:ext>
                  </a:extLst>
                </a:gridCol>
                <a:gridCol w="874713">
                  <a:extLst>
                    <a:ext uri="{9D8B030D-6E8A-4147-A177-3AD203B41FA5}">
                      <a16:colId xmlns:a16="http://schemas.microsoft.com/office/drawing/2014/main" val="824177343"/>
                    </a:ext>
                  </a:extLst>
                </a:gridCol>
                <a:gridCol w="939800">
                  <a:extLst>
                    <a:ext uri="{9D8B030D-6E8A-4147-A177-3AD203B41FA5}">
                      <a16:colId xmlns:a16="http://schemas.microsoft.com/office/drawing/2014/main" val="1525658696"/>
                    </a:ext>
                  </a:extLst>
                </a:gridCol>
              </a:tblGrid>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Person 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Office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Posting Date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635278134"/>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0000FF"/>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1059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65806768"/>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0000FF"/>
                          </a:solidFill>
                          <a:effectLst/>
                          <a:latin typeface="Arial" panose="020B0604020202020204" pitchFamily="34" charset="0"/>
                          <a:ea typeface="TSC UMing S TT" pitchFamily="49"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21810779"/>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0000FF"/>
                          </a:solidFill>
                          <a:effectLst/>
                          <a:latin typeface="Arial" panose="020B0604020202020204" pitchFamily="34" charset="0"/>
                          <a:ea typeface="TSC UMing S TT" pitchFamily="49"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650332581"/>
                  </a:ext>
                </a:extLst>
              </a:tr>
            </a:tbl>
          </a:graphicData>
        </a:graphic>
      </p:graphicFrame>
      <p:graphicFrame>
        <p:nvGraphicFramePr>
          <p:cNvPr id="15599" name="Group 239"/>
          <p:cNvGraphicFramePr>
            <a:graphicFrameLocks noGrp="1"/>
          </p:cNvGraphicFramePr>
          <p:nvPr/>
        </p:nvGraphicFramePr>
        <p:xfrm>
          <a:off x="3525838" y="3654427"/>
          <a:ext cx="2481262" cy="2970849"/>
        </p:xfrm>
        <a:graphic>
          <a:graphicData uri="http://schemas.openxmlformats.org/drawingml/2006/table">
            <a:tbl>
              <a:tblPr/>
              <a:tblGrid>
                <a:gridCol w="792162">
                  <a:extLst>
                    <a:ext uri="{9D8B030D-6E8A-4147-A177-3AD203B41FA5}">
                      <a16:colId xmlns:a16="http://schemas.microsoft.com/office/drawing/2014/main" val="1973287407"/>
                    </a:ext>
                  </a:extLst>
                </a:gridCol>
                <a:gridCol w="887413">
                  <a:extLst>
                    <a:ext uri="{9D8B030D-6E8A-4147-A177-3AD203B41FA5}">
                      <a16:colId xmlns:a16="http://schemas.microsoft.com/office/drawing/2014/main" val="433682727"/>
                    </a:ext>
                  </a:extLst>
                </a:gridCol>
                <a:gridCol w="801687">
                  <a:extLst>
                    <a:ext uri="{9D8B030D-6E8A-4147-A177-3AD203B41FA5}">
                      <a16:colId xmlns:a16="http://schemas.microsoft.com/office/drawing/2014/main" val="3184205167"/>
                    </a:ext>
                  </a:extLst>
                </a:gridCol>
              </a:tblGrid>
              <a:tr h="3524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Person 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Assoc Type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Assoc 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781119555"/>
                  </a:ext>
                </a:extLst>
              </a:tr>
              <a:tr h="2952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65744889"/>
                  </a:ext>
                </a:extLst>
              </a:tr>
              <a:tr h="2682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929401569"/>
                  </a:ext>
                </a:extLst>
              </a:tr>
              <a:tr h="28733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653773062"/>
                  </a:ext>
                </a:extLst>
              </a:tr>
              <a:tr h="2952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690780038"/>
                  </a:ext>
                </a:extLst>
              </a:tr>
              <a:tr h="2825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42726303"/>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438199032"/>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41066478"/>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3300"/>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99677471"/>
                  </a:ext>
                </a:extLst>
              </a:tr>
            </a:tbl>
          </a:graphicData>
        </a:graphic>
      </p:graphicFrame>
      <p:sp>
        <p:nvSpPr>
          <p:cNvPr id="15515" name="Text Box 173"/>
          <p:cNvSpPr txBox="1">
            <a:spLocks noChangeArrowheads="1"/>
          </p:cNvSpPr>
          <p:nvPr/>
        </p:nvSpPr>
        <p:spPr bwMode="auto">
          <a:xfrm>
            <a:off x="3471863" y="711202"/>
            <a:ext cx="176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Postings Data</a:t>
            </a:r>
          </a:p>
          <a:p>
            <a:pPr eaLnBrk="1" fontAlgn="base" hangingPunct="1">
              <a:spcBef>
                <a:spcPct val="0"/>
              </a:spcBef>
              <a:spcAft>
                <a:spcPct val="0"/>
              </a:spcAft>
              <a:defRPr/>
            </a:pPr>
            <a:r>
              <a:rPr lang="zh-CN" altLang="en-US" sz="2000" b="1">
                <a:solidFill>
                  <a:srgbClr val="000000"/>
                </a:solidFill>
              </a:rPr>
              <a:t>任官資料</a:t>
            </a:r>
          </a:p>
        </p:txBody>
      </p:sp>
      <p:sp>
        <p:nvSpPr>
          <p:cNvPr id="15516" name="Text Box 174"/>
          <p:cNvSpPr txBox="1">
            <a:spLocks noChangeArrowheads="1"/>
          </p:cNvSpPr>
          <p:nvPr/>
        </p:nvSpPr>
        <p:spPr bwMode="auto">
          <a:xfrm>
            <a:off x="3484565" y="2909890"/>
            <a:ext cx="2846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Associations Data</a:t>
            </a:r>
          </a:p>
          <a:p>
            <a:pPr eaLnBrk="1" fontAlgn="base" hangingPunct="1">
              <a:spcBef>
                <a:spcPct val="0"/>
              </a:spcBef>
              <a:spcAft>
                <a:spcPct val="0"/>
              </a:spcAft>
              <a:defRPr/>
            </a:pPr>
            <a:r>
              <a:rPr lang="zh-CN" altLang="en-US" sz="2000" b="1">
                <a:solidFill>
                  <a:srgbClr val="000000"/>
                </a:solidFill>
              </a:rPr>
              <a:t>社會關係資料</a:t>
            </a:r>
          </a:p>
        </p:txBody>
      </p:sp>
      <p:sp>
        <p:nvSpPr>
          <p:cNvPr id="15519" name="Text Box 177"/>
          <p:cNvSpPr txBox="1">
            <a:spLocks noChangeArrowheads="1"/>
          </p:cNvSpPr>
          <p:nvPr/>
        </p:nvSpPr>
        <p:spPr bwMode="auto">
          <a:xfrm>
            <a:off x="239713" y="1370015"/>
            <a:ext cx="1554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People </a:t>
            </a:r>
            <a:r>
              <a:rPr lang="zh-CN" altLang="en-US" sz="2000" b="1">
                <a:solidFill>
                  <a:srgbClr val="000000"/>
                </a:solidFill>
              </a:rPr>
              <a:t>人物</a:t>
            </a:r>
          </a:p>
        </p:txBody>
      </p:sp>
      <p:graphicFrame>
        <p:nvGraphicFramePr>
          <p:cNvPr id="15608" name="Group 248"/>
          <p:cNvGraphicFramePr>
            <a:graphicFrameLocks noGrp="1"/>
          </p:cNvGraphicFramePr>
          <p:nvPr>
            <p:ph type="tbl" idx="4294967295"/>
          </p:nvPr>
        </p:nvGraphicFramePr>
        <p:xfrm>
          <a:off x="6484938" y="1192215"/>
          <a:ext cx="2514600" cy="2073911"/>
        </p:xfrm>
        <a:graphic>
          <a:graphicData uri="http://schemas.openxmlformats.org/drawingml/2006/table">
            <a:tbl>
              <a:tblPr/>
              <a:tblGrid>
                <a:gridCol w="457200">
                  <a:extLst>
                    <a:ext uri="{9D8B030D-6E8A-4147-A177-3AD203B41FA5}">
                      <a16:colId xmlns:a16="http://schemas.microsoft.com/office/drawing/2014/main" val="620353919"/>
                    </a:ext>
                  </a:extLst>
                </a:gridCol>
                <a:gridCol w="2057400">
                  <a:extLst>
                    <a:ext uri="{9D8B030D-6E8A-4147-A177-3AD203B41FA5}">
                      <a16:colId xmlns:a16="http://schemas.microsoft.com/office/drawing/2014/main" val="324509106"/>
                    </a:ext>
                  </a:extLst>
                </a:gridCol>
              </a:tblGrid>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Office Title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26946474"/>
                  </a:ext>
                </a:extLst>
              </a:tr>
              <a:tr h="5143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0000FF"/>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度支勾院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76135446"/>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0000FF"/>
                          </a:solidFill>
                          <a:effectLst/>
                          <a:latin typeface="Arial" panose="020B0604020202020204" pitchFamily="34" charset="0"/>
                          <a:ea typeface="TSC UMing S TT" pitchFamily="49"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門下侍郎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07395630"/>
                  </a:ext>
                </a:extLst>
              </a:tr>
              <a:tr h="73183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0000FF"/>
                          </a:solidFill>
                          <a:effectLst/>
                          <a:latin typeface="Arial" panose="020B0604020202020204" pitchFamily="34" charset="0"/>
                          <a:ea typeface="TSC UMing S TT" pitchFamily="49"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左僕射兼門下侍郎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91130687"/>
                  </a:ext>
                </a:extLst>
              </a:tr>
            </a:tbl>
          </a:graphicData>
        </a:graphic>
      </p:graphicFrame>
      <p:graphicFrame>
        <p:nvGraphicFramePr>
          <p:cNvPr id="150685" name="Group 157"/>
          <p:cNvGraphicFramePr>
            <a:graphicFrameLocks noGrp="1"/>
          </p:cNvGraphicFramePr>
          <p:nvPr>
            <p:ph type="tbl" idx="4294967295"/>
          </p:nvPr>
        </p:nvGraphicFramePr>
        <p:xfrm>
          <a:off x="6454777" y="3678240"/>
          <a:ext cx="2627313" cy="3079433"/>
        </p:xfrm>
        <a:graphic>
          <a:graphicData uri="http://schemas.openxmlformats.org/drawingml/2006/table">
            <a:tbl>
              <a:tblPr/>
              <a:tblGrid>
                <a:gridCol w="420688">
                  <a:extLst>
                    <a:ext uri="{9D8B030D-6E8A-4147-A177-3AD203B41FA5}">
                      <a16:colId xmlns:a16="http://schemas.microsoft.com/office/drawing/2014/main" val="1762593565"/>
                    </a:ext>
                  </a:extLst>
                </a:gridCol>
                <a:gridCol w="2206625">
                  <a:extLst>
                    <a:ext uri="{9D8B030D-6E8A-4147-A177-3AD203B41FA5}">
                      <a16:colId xmlns:a16="http://schemas.microsoft.com/office/drawing/2014/main" val="628243709"/>
                    </a:ext>
                  </a:extLst>
                </a:gridCol>
              </a:tblGrid>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TSC UMing S TT" pitchFamily="49" charset="-120"/>
                        </a:rPr>
                        <a:t>Association 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599645574"/>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Yuanyou coalition member (</a:t>
                      </a:r>
                      <a:r>
                        <a:rPr kumimoji="0" lang="zh-CN" altLang="en-US" sz="1400" b="0" i="0" u="none" strike="noStrike" cap="none" normalizeH="0" baseline="0" smtClean="0">
                          <a:ln>
                            <a:noFill/>
                          </a:ln>
                          <a:solidFill>
                            <a:schemeClr val="tx1"/>
                          </a:solidFill>
                          <a:effectLst/>
                          <a:latin typeface="Arial" panose="020B0604020202020204" pitchFamily="34" charset="0"/>
                          <a:ea typeface="TSC UMing S TT" pitchFamily="49" charset="-120"/>
                        </a:rPr>
                        <a:t>元祐黨</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209963163"/>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Desires opposed 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474686171"/>
                  </a:ext>
                </a:extLst>
              </a:tr>
              <a:tr h="5191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987199233"/>
                  </a:ext>
                </a:extLst>
              </a:tr>
              <a:tr h="5175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175601139"/>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Honored 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950312683"/>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Recommended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050671674"/>
                  </a:ext>
                </a:extLst>
              </a:tr>
              <a:tr h="3048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1" i="0" u="none" strike="noStrike" cap="none" normalizeH="0" baseline="0" smtClean="0">
                          <a:ln>
                            <a:noFill/>
                          </a:ln>
                          <a:solidFill>
                            <a:srgbClr val="FF66CC"/>
                          </a:solidFill>
                          <a:effectLst/>
                          <a:latin typeface="Arial" panose="020B0604020202020204" pitchFamily="34" charset="0"/>
                          <a:ea typeface="TSC UMing S TT" pitchFamily="49" charset="-12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Patron of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873245035"/>
                  </a:ext>
                </a:extLst>
              </a:tr>
            </a:tbl>
          </a:graphicData>
        </a:graphic>
      </p:graphicFrame>
      <p:sp>
        <p:nvSpPr>
          <p:cNvPr id="15569" name="Text Box 175"/>
          <p:cNvSpPr txBox="1">
            <a:spLocks noChangeArrowheads="1"/>
          </p:cNvSpPr>
          <p:nvPr/>
        </p:nvSpPr>
        <p:spPr bwMode="auto">
          <a:xfrm>
            <a:off x="6378575" y="820740"/>
            <a:ext cx="1550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Offices </a:t>
            </a:r>
            <a:r>
              <a:rPr lang="zh-CN" altLang="en-US" sz="2000" b="1">
                <a:solidFill>
                  <a:srgbClr val="000000"/>
                </a:solidFill>
              </a:rPr>
              <a:t>官名</a:t>
            </a:r>
          </a:p>
        </p:txBody>
      </p:sp>
      <p:sp>
        <p:nvSpPr>
          <p:cNvPr id="15570" name="Text Box 176"/>
          <p:cNvSpPr txBox="1">
            <a:spLocks noChangeArrowheads="1"/>
          </p:cNvSpPr>
          <p:nvPr/>
        </p:nvSpPr>
        <p:spPr bwMode="auto">
          <a:xfrm>
            <a:off x="6335713" y="3268665"/>
            <a:ext cx="3071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b="1">
                <a:solidFill>
                  <a:srgbClr val="000000"/>
                </a:solidFill>
              </a:rPr>
              <a:t>Associations </a:t>
            </a:r>
            <a:r>
              <a:rPr lang="zh-CN" altLang="en-US" sz="2000" b="1">
                <a:solidFill>
                  <a:srgbClr val="000000"/>
                </a:solidFill>
              </a:rPr>
              <a:t>社會關係</a:t>
            </a:r>
          </a:p>
        </p:txBody>
      </p:sp>
      <p:sp>
        <p:nvSpPr>
          <p:cNvPr id="15601" name="Line 241"/>
          <p:cNvSpPr>
            <a:spLocks noChangeShapeType="1"/>
          </p:cNvSpPr>
          <p:nvPr/>
        </p:nvSpPr>
        <p:spPr bwMode="auto">
          <a:xfrm flipV="1">
            <a:off x="619125" y="1604965"/>
            <a:ext cx="2952750" cy="36512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5603" name="Line 243"/>
          <p:cNvSpPr>
            <a:spLocks noChangeShapeType="1"/>
          </p:cNvSpPr>
          <p:nvPr/>
        </p:nvSpPr>
        <p:spPr bwMode="auto">
          <a:xfrm>
            <a:off x="592140" y="1970090"/>
            <a:ext cx="2967037" cy="205263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5606" name="Line 246"/>
          <p:cNvSpPr>
            <a:spLocks noChangeShapeType="1"/>
          </p:cNvSpPr>
          <p:nvPr/>
        </p:nvSpPr>
        <p:spPr bwMode="auto">
          <a:xfrm flipV="1">
            <a:off x="4994277" y="1293815"/>
            <a:ext cx="1603375" cy="407987"/>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5607" name="Line 247"/>
          <p:cNvSpPr>
            <a:spLocks noChangeShapeType="1"/>
          </p:cNvSpPr>
          <p:nvPr/>
        </p:nvSpPr>
        <p:spPr bwMode="auto">
          <a:xfrm flipV="1">
            <a:off x="5062538" y="3865565"/>
            <a:ext cx="1504950" cy="15875"/>
          </a:xfrm>
          <a:prstGeom prst="line">
            <a:avLst/>
          </a:prstGeom>
          <a:noFill/>
          <a:ln w="508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46012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1666"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133600" y="867960"/>
            <a:ext cx="4381500" cy="4800600"/>
          </a:xfrm>
        </p:spPr>
      </p:pic>
      <p:sp>
        <p:nvSpPr>
          <p:cNvPr id="241667" name="Line 3"/>
          <p:cNvSpPr>
            <a:spLocks noChangeShapeType="1"/>
          </p:cNvSpPr>
          <p:nvPr/>
        </p:nvSpPr>
        <p:spPr bwMode="auto">
          <a:xfrm flipH="1" flipV="1">
            <a:off x="2247900" y="1325160"/>
            <a:ext cx="2114550" cy="1085850"/>
          </a:xfrm>
          <a:prstGeom prst="line">
            <a:avLst/>
          </a:prstGeom>
          <a:noFill/>
          <a:ln w="508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pPr>
            <a:endParaRPr lang="zh-CN" altLang="en-US" sz="1350">
              <a:solidFill>
                <a:srgbClr val="FFFFFF"/>
              </a:solidFill>
              <a:latin typeface="Arial"/>
              <a:ea typeface="宋体"/>
            </a:endParaRPr>
          </a:p>
        </p:txBody>
      </p:sp>
      <p:grpSp>
        <p:nvGrpSpPr>
          <p:cNvPr id="241668" name="Group 4"/>
          <p:cNvGrpSpPr>
            <a:grpSpLocks/>
          </p:cNvGrpSpPr>
          <p:nvPr/>
        </p:nvGrpSpPr>
        <p:grpSpPr bwMode="auto">
          <a:xfrm>
            <a:off x="3848092" y="786997"/>
            <a:ext cx="3771890" cy="4829177"/>
            <a:chOff x="2592" y="76"/>
            <a:chExt cx="3168" cy="4056"/>
          </a:xfrm>
        </p:grpSpPr>
        <p:sp>
          <p:nvSpPr>
            <p:cNvPr id="241669" name="Text Box 5"/>
            <p:cNvSpPr txBox="1">
              <a:spLocks noChangeArrowheads="1"/>
            </p:cNvSpPr>
            <p:nvPr/>
          </p:nvSpPr>
          <p:spPr bwMode="auto">
            <a:xfrm>
              <a:off x="4288" y="336"/>
              <a:ext cx="1296" cy="38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dirty="0">
                  <a:solidFill>
                    <a:srgbClr val="000000"/>
                  </a:solidFill>
                  <a:latin typeface="Arial"/>
                  <a:ea typeface="宋体"/>
                </a:rPr>
                <a:t>Name and alternate</a:t>
              </a:r>
              <a:r>
                <a:rPr lang="en-US" altLang="zh-CN" sz="1200" dirty="0">
                  <a:solidFill>
                    <a:srgbClr val="FFFFFF"/>
                  </a:solidFill>
                  <a:latin typeface="Arial"/>
                  <a:ea typeface="宋体"/>
                </a:rPr>
                <a:t> </a:t>
              </a:r>
              <a:r>
                <a:rPr lang="en-US" altLang="zh-CN" sz="1200" dirty="0">
                  <a:solidFill>
                    <a:srgbClr val="000000"/>
                  </a:solidFill>
                  <a:latin typeface="Arial"/>
                  <a:ea typeface="宋体"/>
                </a:rPr>
                <a:t>name of the subject</a:t>
              </a:r>
            </a:p>
          </p:txBody>
        </p:sp>
        <p:sp>
          <p:nvSpPr>
            <p:cNvPr id="241670" name="Line 6"/>
            <p:cNvSpPr>
              <a:spLocks noChangeShapeType="1"/>
            </p:cNvSpPr>
            <p:nvPr/>
          </p:nvSpPr>
          <p:spPr bwMode="auto">
            <a:xfrm>
              <a:off x="4080" y="336"/>
              <a:ext cx="0" cy="91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pPr>
              <a:endParaRPr lang="zh-CN" altLang="en-US" sz="1350">
                <a:solidFill>
                  <a:srgbClr val="FFFFFF"/>
                </a:solidFill>
                <a:latin typeface="Arial"/>
                <a:ea typeface="宋体"/>
              </a:endParaRPr>
            </a:p>
          </p:txBody>
        </p:sp>
        <p:sp>
          <p:nvSpPr>
            <p:cNvPr id="241671" name="Line 7"/>
            <p:cNvSpPr>
              <a:spLocks noChangeShapeType="1"/>
            </p:cNvSpPr>
            <p:nvPr/>
          </p:nvSpPr>
          <p:spPr bwMode="auto">
            <a:xfrm>
              <a:off x="4224" y="1977"/>
              <a:ext cx="0" cy="1959"/>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pPr>
              <a:endParaRPr lang="zh-CN" altLang="en-US" sz="1350">
                <a:solidFill>
                  <a:srgbClr val="FFFFFF"/>
                </a:solidFill>
                <a:latin typeface="Arial"/>
                <a:ea typeface="宋体"/>
              </a:endParaRPr>
            </a:p>
          </p:txBody>
        </p:sp>
        <p:sp>
          <p:nvSpPr>
            <p:cNvPr id="241672" name="Text Box 8"/>
            <p:cNvSpPr txBox="1">
              <a:spLocks noChangeArrowheads="1"/>
            </p:cNvSpPr>
            <p:nvPr/>
          </p:nvSpPr>
          <p:spPr bwMode="auto">
            <a:xfrm>
              <a:off x="4272" y="3744"/>
              <a:ext cx="1488" cy="3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b="1">
                  <a:solidFill>
                    <a:srgbClr val="000000"/>
                  </a:solidFill>
                  <a:latin typeface="Arial"/>
                  <a:ea typeface="宋体"/>
                </a:rPr>
                <a:t>legend of family origin</a:t>
              </a:r>
            </a:p>
          </p:txBody>
        </p:sp>
        <p:sp>
          <p:nvSpPr>
            <p:cNvPr id="241673" name="Line 9"/>
            <p:cNvSpPr>
              <a:spLocks noChangeShapeType="1"/>
            </p:cNvSpPr>
            <p:nvPr/>
          </p:nvSpPr>
          <p:spPr bwMode="auto">
            <a:xfrm>
              <a:off x="4080" y="1296"/>
              <a:ext cx="0" cy="720"/>
            </a:xfrm>
            <a:prstGeom prst="line">
              <a:avLst/>
            </a:prstGeom>
            <a:noFill/>
            <a:ln w="508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pPr>
              <a:endParaRPr lang="zh-CN" altLang="en-US" sz="1350">
                <a:solidFill>
                  <a:srgbClr val="FFFFFF"/>
                </a:solidFill>
                <a:latin typeface="Arial"/>
                <a:ea typeface="宋体"/>
              </a:endParaRPr>
            </a:p>
          </p:txBody>
        </p:sp>
        <p:sp>
          <p:nvSpPr>
            <p:cNvPr id="241674" name="Text Box 10"/>
            <p:cNvSpPr txBox="1">
              <a:spLocks noChangeArrowheads="1"/>
            </p:cNvSpPr>
            <p:nvPr/>
          </p:nvSpPr>
          <p:spPr bwMode="auto">
            <a:xfrm>
              <a:off x="4128" y="1632"/>
              <a:ext cx="960" cy="23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b="1">
                  <a:solidFill>
                    <a:srgbClr val="000000"/>
                  </a:solidFill>
                  <a:latin typeface="Arial"/>
                  <a:ea typeface="宋体"/>
                </a:rPr>
                <a:t>native place</a:t>
              </a:r>
            </a:p>
          </p:txBody>
        </p:sp>
        <p:sp>
          <p:nvSpPr>
            <p:cNvPr id="241675" name="Text Box 11"/>
            <p:cNvSpPr txBox="1">
              <a:spLocks noChangeArrowheads="1"/>
            </p:cNvSpPr>
            <p:nvPr/>
          </p:nvSpPr>
          <p:spPr bwMode="auto">
            <a:xfrm>
              <a:off x="3120" y="76"/>
              <a:ext cx="2592" cy="23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dirty="0">
                  <a:solidFill>
                    <a:srgbClr val="000000"/>
                  </a:solidFill>
                  <a:latin typeface="Arial"/>
                  <a:ea typeface="宋体"/>
                </a:rPr>
                <a:t>Parents, grandparents, great-grandparents</a:t>
              </a:r>
            </a:p>
          </p:txBody>
        </p:sp>
        <p:sp>
          <p:nvSpPr>
            <p:cNvPr id="241676" name="Rectangle 12"/>
            <p:cNvSpPr>
              <a:spLocks noChangeArrowheads="1"/>
            </p:cNvSpPr>
            <p:nvPr/>
          </p:nvSpPr>
          <p:spPr bwMode="auto">
            <a:xfrm>
              <a:off x="3168" y="288"/>
              <a:ext cx="786" cy="3792"/>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sp>
          <p:nvSpPr>
            <p:cNvPr id="241677" name="Rectangle 13"/>
            <p:cNvSpPr>
              <a:spLocks noChangeArrowheads="1"/>
            </p:cNvSpPr>
            <p:nvPr/>
          </p:nvSpPr>
          <p:spPr bwMode="auto">
            <a:xfrm>
              <a:off x="2976" y="1488"/>
              <a:ext cx="144" cy="2208"/>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sp>
          <p:nvSpPr>
            <p:cNvPr id="241678" name="Rectangle 14"/>
            <p:cNvSpPr>
              <a:spLocks noChangeArrowheads="1"/>
            </p:cNvSpPr>
            <p:nvPr/>
          </p:nvSpPr>
          <p:spPr bwMode="auto">
            <a:xfrm>
              <a:off x="2592" y="240"/>
              <a:ext cx="288" cy="388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sp>
          <p:nvSpPr>
            <p:cNvPr id="241679" name="Rectangle 15"/>
            <p:cNvSpPr>
              <a:spLocks noChangeArrowheads="1"/>
            </p:cNvSpPr>
            <p:nvPr/>
          </p:nvSpPr>
          <p:spPr bwMode="auto">
            <a:xfrm>
              <a:off x="4098" y="336"/>
              <a:ext cx="149" cy="1184"/>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grpSp>
      <p:grpSp>
        <p:nvGrpSpPr>
          <p:cNvPr id="241680" name="Group 16"/>
          <p:cNvGrpSpPr>
            <a:grpSpLocks/>
          </p:cNvGrpSpPr>
          <p:nvPr/>
        </p:nvGrpSpPr>
        <p:grpSpPr bwMode="auto">
          <a:xfrm>
            <a:off x="762000" y="877486"/>
            <a:ext cx="3086100" cy="4989914"/>
            <a:chOff x="0" y="192"/>
            <a:chExt cx="2592" cy="4191"/>
          </a:xfrm>
        </p:grpSpPr>
        <p:sp>
          <p:nvSpPr>
            <p:cNvPr id="241681" name="Text Box 17"/>
            <p:cNvSpPr txBox="1">
              <a:spLocks noChangeArrowheads="1"/>
            </p:cNvSpPr>
            <p:nvPr/>
          </p:nvSpPr>
          <p:spPr bwMode="auto">
            <a:xfrm>
              <a:off x="0" y="192"/>
              <a:ext cx="1248" cy="100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dirty="0">
                  <a:solidFill>
                    <a:srgbClr val="000000"/>
                  </a:solidFill>
                  <a:latin typeface="Arial"/>
                  <a:ea typeface="宋体"/>
                </a:rPr>
                <a:t>The subject failed the exams and never entered office. Otherwise, his official career would go here.</a:t>
              </a:r>
            </a:p>
          </p:txBody>
        </p:sp>
        <p:sp>
          <p:nvSpPr>
            <p:cNvPr id="241682" name="Text Box 18"/>
            <p:cNvSpPr txBox="1">
              <a:spLocks noChangeArrowheads="1"/>
            </p:cNvSpPr>
            <p:nvPr/>
          </p:nvSpPr>
          <p:spPr bwMode="auto">
            <a:xfrm>
              <a:off x="1296" y="3840"/>
              <a:ext cx="1296" cy="54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a:solidFill>
                    <a:srgbClr val="000000"/>
                  </a:solidFill>
                  <a:latin typeface="Arial"/>
                  <a:ea typeface="宋体"/>
                </a:rPr>
                <a:t>Sons, and their degrees and current office titles</a:t>
              </a:r>
            </a:p>
          </p:txBody>
        </p:sp>
        <p:sp>
          <p:nvSpPr>
            <p:cNvPr id="241683" name="Rectangle 19"/>
            <p:cNvSpPr>
              <a:spLocks noChangeArrowheads="1"/>
            </p:cNvSpPr>
            <p:nvPr/>
          </p:nvSpPr>
          <p:spPr bwMode="auto">
            <a:xfrm>
              <a:off x="2160" y="240"/>
              <a:ext cx="144" cy="528"/>
            </a:xfrm>
            <a:prstGeom prst="rect">
              <a:avLst/>
            </a:prstGeom>
            <a:noFill/>
            <a:ln w="508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sp>
          <p:nvSpPr>
            <p:cNvPr id="241684" name="Text Box 20"/>
            <p:cNvSpPr txBox="1">
              <a:spLocks noChangeArrowheads="1"/>
            </p:cNvSpPr>
            <p:nvPr/>
          </p:nvSpPr>
          <p:spPr bwMode="auto">
            <a:xfrm>
              <a:off x="1584" y="240"/>
              <a:ext cx="528" cy="38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a:solidFill>
                    <a:srgbClr val="000000"/>
                  </a:solidFill>
                  <a:latin typeface="Arial"/>
                  <a:ea typeface="宋体"/>
                </a:rPr>
                <a:t>Age of death</a:t>
              </a:r>
            </a:p>
          </p:txBody>
        </p:sp>
        <p:sp>
          <p:nvSpPr>
            <p:cNvPr id="241685" name="Rectangle 21"/>
            <p:cNvSpPr>
              <a:spLocks noChangeArrowheads="1"/>
            </p:cNvSpPr>
            <p:nvPr/>
          </p:nvSpPr>
          <p:spPr bwMode="auto">
            <a:xfrm>
              <a:off x="2064" y="1488"/>
              <a:ext cx="144" cy="1344"/>
            </a:xfrm>
            <a:prstGeom prst="rect">
              <a:avLst/>
            </a:prstGeom>
            <a:noFill/>
            <a:ln w="50800">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sp>
          <p:nvSpPr>
            <p:cNvPr id="241686" name="Text Box 22"/>
            <p:cNvSpPr txBox="1">
              <a:spLocks noChangeArrowheads="1"/>
            </p:cNvSpPr>
            <p:nvPr/>
          </p:nvSpPr>
          <p:spPr bwMode="auto">
            <a:xfrm>
              <a:off x="960" y="1440"/>
              <a:ext cx="1056" cy="427"/>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350" dirty="0">
                  <a:solidFill>
                    <a:srgbClr val="000000"/>
                  </a:solidFill>
                  <a:latin typeface="Arial"/>
                  <a:ea typeface="宋体"/>
                </a:rPr>
                <a:t>daughter and her husband</a:t>
              </a:r>
            </a:p>
          </p:txBody>
        </p:sp>
        <p:sp>
          <p:nvSpPr>
            <p:cNvPr id="241687" name="Rectangle 23"/>
            <p:cNvSpPr>
              <a:spLocks noChangeArrowheads="1"/>
            </p:cNvSpPr>
            <p:nvPr/>
          </p:nvSpPr>
          <p:spPr bwMode="auto">
            <a:xfrm>
              <a:off x="1920" y="2400"/>
              <a:ext cx="144" cy="864"/>
            </a:xfrm>
            <a:prstGeom prst="rect">
              <a:avLst/>
            </a:prstGeom>
            <a:noFill/>
            <a:ln w="508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sp>
          <p:nvSpPr>
            <p:cNvPr id="241688" name="Text Box 24"/>
            <p:cNvSpPr txBox="1">
              <a:spLocks noChangeArrowheads="1"/>
            </p:cNvSpPr>
            <p:nvPr/>
          </p:nvSpPr>
          <p:spPr bwMode="auto">
            <a:xfrm>
              <a:off x="1344" y="2352"/>
              <a:ext cx="528" cy="38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dirty="0">
                  <a:solidFill>
                    <a:srgbClr val="000000"/>
                  </a:solidFill>
                  <a:latin typeface="Arial"/>
                  <a:ea typeface="宋体"/>
                </a:rPr>
                <a:t>Site of Burial</a:t>
              </a:r>
            </a:p>
          </p:txBody>
        </p:sp>
        <p:sp>
          <p:nvSpPr>
            <p:cNvPr id="241689" name="Rectangle 25"/>
            <p:cNvSpPr>
              <a:spLocks noChangeArrowheads="1"/>
            </p:cNvSpPr>
            <p:nvPr/>
          </p:nvSpPr>
          <p:spPr bwMode="auto">
            <a:xfrm>
              <a:off x="2304" y="2544"/>
              <a:ext cx="144" cy="1152"/>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pPr>
              <a:endParaRPr lang="zh-CN" altLang="en-US" sz="1350">
                <a:solidFill>
                  <a:srgbClr val="FFFFFF"/>
                </a:solidFill>
                <a:latin typeface="Arial"/>
                <a:ea typeface="宋体"/>
              </a:endParaRPr>
            </a:p>
          </p:txBody>
        </p:sp>
        <p:sp>
          <p:nvSpPr>
            <p:cNvPr id="241690" name="Text Box 26"/>
            <p:cNvSpPr txBox="1">
              <a:spLocks noChangeArrowheads="1"/>
            </p:cNvSpPr>
            <p:nvPr/>
          </p:nvSpPr>
          <p:spPr bwMode="auto">
            <a:xfrm>
              <a:off x="1248" y="3312"/>
              <a:ext cx="1056" cy="3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zh-CN" sz="1200" dirty="0">
                  <a:solidFill>
                    <a:srgbClr val="000000"/>
                  </a:solidFill>
                  <a:latin typeface="Arial"/>
                  <a:ea typeface="宋体"/>
                </a:rPr>
                <a:t>Year/month/day of death</a:t>
              </a:r>
            </a:p>
          </p:txBody>
        </p:sp>
      </p:grpSp>
      <p:sp>
        <p:nvSpPr>
          <p:cNvPr id="27" name="TextBox 26"/>
          <p:cNvSpPr txBox="1"/>
          <p:nvPr/>
        </p:nvSpPr>
        <p:spPr>
          <a:xfrm>
            <a:off x="188042" y="277416"/>
            <a:ext cx="9025091" cy="415498"/>
          </a:xfrm>
          <a:prstGeom prst="rect">
            <a:avLst/>
          </a:prstGeom>
          <a:noFill/>
        </p:spPr>
        <p:txBody>
          <a:bodyPr wrap="square" rtlCol="0">
            <a:spAutoFit/>
          </a:bodyPr>
          <a:lstStyle/>
          <a:p>
            <a:pPr algn="ctr" defTabSz="685800"/>
            <a:r>
              <a:rPr lang="en-US" altLang="zh-CN" sz="2100" b="1" dirty="0">
                <a:solidFill>
                  <a:srgbClr val="FFFFFF"/>
                </a:solidFill>
                <a:latin typeface="Arial" panose="020B0604020202020204" pitchFamily="34" charset="0"/>
                <a:ea typeface="宋体"/>
                <a:cs typeface="Arial" panose="020B0604020202020204" pitchFamily="34" charset="0"/>
              </a:rPr>
              <a:t>The “Data Repository” </a:t>
            </a:r>
            <a:r>
              <a:rPr lang="en-US" altLang="zh-CN" sz="2100" b="1" dirty="0" smtClean="0">
                <a:solidFill>
                  <a:srgbClr val="FFFFFF"/>
                </a:solidFill>
                <a:latin typeface="Arial" panose="020B0604020202020204" pitchFamily="34" charset="0"/>
                <a:ea typeface="宋体"/>
                <a:cs typeface="Arial" panose="020B0604020202020204" pitchFamily="34" charset="0"/>
              </a:rPr>
              <a:t>Approach</a:t>
            </a:r>
            <a:endParaRPr lang="en-US" altLang="zh-CN" sz="2100" b="1" dirty="0">
              <a:solidFill>
                <a:srgbClr val="FFFFFF"/>
              </a:solidFill>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4229862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274638"/>
            <a:ext cx="9144000" cy="5851525"/>
          </a:xfrm>
        </p:spPr>
      </p:pic>
      <p:sp>
        <p:nvSpPr>
          <p:cNvPr id="6147" name="Text Box 3"/>
          <p:cNvSpPr txBox="1">
            <a:spLocks noChangeArrowheads="1"/>
          </p:cNvSpPr>
          <p:nvPr/>
        </p:nvSpPr>
        <p:spPr bwMode="auto">
          <a:xfrm>
            <a:off x="152400" y="4267200"/>
            <a:ext cx="4114800"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“Factoids” in biographical texts</a:t>
            </a:r>
          </a:p>
        </p:txBody>
      </p:sp>
    </p:spTree>
    <p:extLst>
      <p:ext uri="{BB962C8B-B14F-4D97-AF65-F5344CB8AC3E}">
        <p14:creationId xmlns:p14="http://schemas.microsoft.com/office/powerpoint/2010/main" val="340086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idx="4294967295"/>
          </p:nvPr>
        </p:nvSpPr>
        <p:spPr>
          <a:xfrm>
            <a:off x="682154" y="381000"/>
            <a:ext cx="7620000" cy="1295400"/>
          </a:xfrm>
          <a:solidFill>
            <a:srgbClr val="92D050"/>
          </a:solidFill>
        </p:spPr>
        <p:txBody>
          <a:bodyPr/>
          <a:lstStyle/>
          <a:p>
            <a:pPr algn="ctr"/>
            <a:r>
              <a:rPr lang="en-US" altLang="zh-CN" sz="2400" b="1" dirty="0">
                <a:solidFill>
                  <a:schemeClr val="tx1"/>
                </a:solidFill>
                <a:latin typeface="Arial" pitchFamily="34" charset="0"/>
                <a:ea typeface="宋体" pitchFamily="2" charset="-122"/>
                <a:cs typeface="Arial" pitchFamily="34" charset="0"/>
              </a:rPr>
              <a:t>Regular Expressions and </a:t>
            </a:r>
            <a:br>
              <a:rPr lang="en-US" altLang="zh-CN" sz="2400" b="1" dirty="0">
                <a:solidFill>
                  <a:schemeClr val="tx1"/>
                </a:solidFill>
                <a:latin typeface="Arial" pitchFamily="34" charset="0"/>
                <a:ea typeface="宋体" pitchFamily="2" charset="-122"/>
                <a:cs typeface="Arial" pitchFamily="34" charset="0"/>
              </a:rPr>
            </a:br>
            <a:r>
              <a:rPr lang="en-US" altLang="zh-CN" sz="2400" b="1" dirty="0">
                <a:solidFill>
                  <a:schemeClr val="tx1"/>
                </a:solidFill>
                <a:latin typeface="Arial" pitchFamily="34" charset="0"/>
                <a:ea typeface="宋体" pitchFamily="2" charset="-122"/>
                <a:cs typeface="Arial" pitchFamily="34" charset="0"/>
              </a:rPr>
              <a:t>Pattern Search</a:t>
            </a:r>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54" y="1621171"/>
            <a:ext cx="7623646" cy="104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1" y="3543300"/>
            <a:ext cx="588526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2800350"/>
            <a:ext cx="4171950" cy="7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Slide Number Placeholder 11"/>
          <p:cNvSpPr txBox="1">
            <a:spLocks noGrp="1"/>
          </p:cNvSpPr>
          <p:nvPr/>
        </p:nvSpPr>
        <p:spPr bwMode="auto">
          <a:xfrm>
            <a:off x="6057900" y="5541169"/>
            <a:ext cx="1600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defTabSz="685800"/>
            <a:fld id="{586EB585-280C-4123-BEB0-E450EA563F4B}" type="slidenum">
              <a:rPr lang="en-US" altLang="zh-CN" sz="1050">
                <a:solidFill>
                  <a:srgbClr val="000000"/>
                </a:solidFill>
                <a:ea typeface="宋体" pitchFamily="2" charset="-122"/>
              </a:rPr>
              <a:pPr algn="r" defTabSz="685800"/>
              <a:t>23</a:t>
            </a:fld>
            <a:endParaRPr lang="en-US" altLang="zh-CN" sz="1050">
              <a:solidFill>
                <a:srgbClr val="000000"/>
              </a:solidFill>
              <a:ea typeface="宋体" pitchFamily="2" charset="-122"/>
            </a:endParaRPr>
          </a:p>
        </p:txBody>
      </p:sp>
    </p:spTree>
    <p:extLst>
      <p:ext uri="{BB962C8B-B14F-4D97-AF65-F5344CB8AC3E}">
        <p14:creationId xmlns:p14="http://schemas.microsoft.com/office/powerpoint/2010/main" val="777715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71440"/>
            <a:ext cx="7997495" cy="5481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446" y="3673107"/>
            <a:ext cx="4306231" cy="1584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0103" y="452735"/>
            <a:ext cx="8026992" cy="461665"/>
          </a:xfrm>
          <a:prstGeom prst="rect">
            <a:avLst/>
          </a:prstGeom>
          <a:noFill/>
        </p:spPr>
        <p:txBody>
          <a:bodyPr wrap="square" rtlCol="0">
            <a:spAutoFit/>
          </a:bodyPr>
          <a:lstStyle/>
          <a:p>
            <a:pPr algn="ctr" defTabSz="685800"/>
            <a:r>
              <a:rPr lang="en-US" altLang="zh-CN" sz="2400" b="1" dirty="0">
                <a:solidFill>
                  <a:prstClr val="white"/>
                </a:solidFill>
                <a:latin typeface="Arial" panose="020B0604020202020204" pitchFamily="34" charset="0"/>
                <a:cs typeface="Arial" panose="020B0604020202020204" pitchFamily="34" charset="0"/>
              </a:rPr>
              <a:t>Data </a:t>
            </a:r>
            <a:r>
              <a:rPr lang="en-US" altLang="zh-CN" sz="2400" b="1" dirty="0" smtClean="0">
                <a:solidFill>
                  <a:prstClr val="white"/>
                </a:solidFill>
                <a:latin typeface="Arial" panose="020B0604020202020204" pitchFamily="34" charset="0"/>
                <a:cs typeface="Arial" panose="020B0604020202020204" pitchFamily="34" charset="0"/>
              </a:rPr>
              <a:t>Mining and Extraction</a:t>
            </a:r>
            <a:endParaRPr lang="en-US" altLang="zh-CN" sz="2400" b="1" dirty="0">
              <a:solidFill>
                <a:prstClr val="white"/>
              </a:solidFill>
              <a:latin typeface="Arial" panose="020B0604020202020204" pitchFamily="34" charset="0"/>
              <a:cs typeface="Arial" panose="020B0604020202020204" pitchFamily="34" charset="0"/>
            </a:endParaRPr>
          </a:p>
        </p:txBody>
      </p:sp>
      <p:cxnSp>
        <p:nvCxnSpPr>
          <p:cNvPr id="7" name="Straight Arrow Connector 6"/>
          <p:cNvCxnSpPr/>
          <p:nvPr/>
        </p:nvCxnSpPr>
        <p:spPr>
          <a:xfrm flipV="1">
            <a:off x="3058446" y="3429371"/>
            <a:ext cx="1058790" cy="3489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01445" y="2590800"/>
            <a:ext cx="4306231" cy="923330"/>
          </a:xfrm>
          <a:prstGeom prst="rect">
            <a:avLst/>
          </a:prstGeom>
          <a:solidFill>
            <a:schemeClr val="tx1"/>
          </a:solidFill>
        </p:spPr>
        <p:txBody>
          <a:bodyPr wrap="square" rtlCol="0">
            <a:spAutoFit/>
          </a:bodyPr>
          <a:lstStyle/>
          <a:p>
            <a:pPr defTabSz="685800"/>
            <a:r>
              <a:rPr lang="en-US" sz="1350" b="1" dirty="0">
                <a:solidFill>
                  <a:prstClr val="white"/>
                </a:solidFill>
                <a:latin typeface="Arial" panose="020B0604020202020204" pitchFamily="34" charset="0"/>
                <a:cs typeface="Arial" panose="020B0604020202020204" pitchFamily="34" charset="0"/>
              </a:rPr>
              <a:t>Find: (</a:t>
            </a:r>
            <a:r>
              <a:rPr lang="zh-TW" altLang="en-US" sz="1350" b="1" dirty="0">
                <a:solidFill>
                  <a:prstClr val="white"/>
                </a:solidFill>
                <a:latin typeface="Arial" panose="020B0604020202020204" pitchFamily="34" charset="0"/>
                <a:ea typeface="微軟正黑體" panose="020B0604030504040204" pitchFamily="34" charset="-120"/>
                <a:cs typeface="Arial" panose="020B0604020202020204" pitchFamily="34" charset="0"/>
              </a:rPr>
              <a:t>知</a:t>
            </a:r>
            <a:r>
              <a:rPr lang="en-US" altLang="zh-TW" sz="1350" b="1" dirty="0">
                <a:solidFill>
                  <a:prstClr val="white"/>
                </a:solidFill>
                <a:latin typeface="Arial" panose="020B0604020202020204" pitchFamily="34" charset="0"/>
                <a:ea typeface="微軟正黑體" panose="020B0604030504040204" pitchFamily="34" charset="-120"/>
                <a:cs typeface="Arial" panose="020B0604020202020204" pitchFamily="34" charset="0"/>
              </a:rPr>
              <a:t>)</a:t>
            </a:r>
            <a:r>
              <a:rPr lang="en-US" sz="1350" b="1" dirty="0">
                <a:solidFill>
                  <a:prstClr val="white"/>
                </a:solidFill>
                <a:latin typeface="Arial" panose="020B0604020202020204" pitchFamily="34" charset="0"/>
                <a:cs typeface="Arial" panose="020B0604020202020204" pitchFamily="34" charset="0"/>
              </a:rPr>
              <a:t>(</a:t>
            </a:r>
            <a:r>
              <a:rPr lang="zh-TW" altLang="en-US" sz="1350" b="1" dirty="0">
                <a:solidFill>
                  <a:prstClr val="white"/>
                </a:solidFill>
                <a:latin typeface="Arial" panose="020B0604020202020204" pitchFamily="34" charset="0"/>
                <a:ea typeface="微軟正黑體" panose="020B0604030504040204" pitchFamily="34" charset="-120"/>
                <a:cs typeface="Arial" panose="020B0604020202020204" pitchFamily="34" charset="0"/>
              </a:rPr>
              <a:t>陳留</a:t>
            </a:r>
            <a:r>
              <a:rPr lang="en-US" sz="1350" b="1" dirty="0">
                <a:solidFill>
                  <a:prstClr val="white"/>
                </a:solidFill>
                <a:latin typeface="Arial" panose="020B0604020202020204" pitchFamily="34" charset="0"/>
                <a:cs typeface="Arial" panose="020B0604020202020204" pitchFamily="34" charset="0"/>
              </a:rPr>
              <a:t>|</a:t>
            </a:r>
            <a:r>
              <a:rPr lang="zh-TW" altLang="en-US" sz="1350" b="1" dirty="0">
                <a:solidFill>
                  <a:prstClr val="white"/>
                </a:solidFill>
                <a:latin typeface="Arial" panose="020B0604020202020204" pitchFamily="34" charset="0"/>
                <a:ea typeface="微軟正黑體" panose="020B0604030504040204" pitchFamily="34" charset="-120"/>
                <a:cs typeface="Arial" panose="020B0604020202020204" pitchFamily="34" charset="0"/>
              </a:rPr>
              <a:t>雍邱</a:t>
            </a:r>
            <a:r>
              <a:rPr lang="en-US" sz="1350" b="1" dirty="0">
                <a:solidFill>
                  <a:prstClr val="white"/>
                </a:solidFill>
                <a:latin typeface="Arial" panose="020B0604020202020204" pitchFamily="34" charset="0"/>
                <a:cs typeface="Arial" panose="020B0604020202020204" pitchFamily="34" charset="0"/>
              </a:rPr>
              <a:t>|</a:t>
            </a:r>
            <a:r>
              <a:rPr lang="zh-TW" altLang="en-US" sz="1350" b="1" dirty="0">
                <a:solidFill>
                  <a:prstClr val="white"/>
                </a:solidFill>
                <a:latin typeface="Arial" panose="020B0604020202020204" pitchFamily="34" charset="0"/>
                <a:ea typeface="微軟正黑體" panose="020B0604030504040204" pitchFamily="34" charset="-120"/>
                <a:cs typeface="Arial" panose="020B0604020202020204" pitchFamily="34" charset="0"/>
              </a:rPr>
              <a:t>封邱</a:t>
            </a:r>
            <a:r>
              <a:rPr lang="en-US" sz="1350" b="1" dirty="0">
                <a:solidFill>
                  <a:prstClr val="white"/>
                </a:solidFill>
                <a:latin typeface="Arial" panose="020B0604020202020204" pitchFamily="34" charset="0"/>
                <a:cs typeface="Arial" panose="020B0604020202020204" pitchFamily="34" charset="0"/>
              </a:rPr>
              <a:t>|</a:t>
            </a:r>
            <a:r>
              <a:rPr lang="zh-TW" altLang="en-US" sz="1350" b="1" dirty="0">
                <a:solidFill>
                  <a:prstClr val="white"/>
                </a:solidFill>
                <a:latin typeface="Arial" panose="020B0604020202020204" pitchFamily="34" charset="0"/>
                <a:ea typeface="微軟正黑體" panose="020B0604030504040204" pitchFamily="34" charset="-120"/>
                <a:cs typeface="Arial" panose="020B0604020202020204" pitchFamily="34" charset="0"/>
              </a:rPr>
              <a:t>中牟</a:t>
            </a:r>
            <a:r>
              <a:rPr lang="en-US" sz="1350" b="1" dirty="0">
                <a:solidFill>
                  <a:prstClr val="white"/>
                </a:solidFill>
                <a:latin typeface="Arial" panose="020B0604020202020204" pitchFamily="34" charset="0"/>
                <a:cs typeface="Arial" panose="020B0604020202020204" pitchFamily="34" charset="0"/>
              </a:rPr>
              <a:t>|…|</a:t>
            </a:r>
            <a:r>
              <a:rPr lang="zh-TW" altLang="en-US" sz="1350" b="1" dirty="0">
                <a:solidFill>
                  <a:prstClr val="white"/>
                </a:solidFill>
                <a:latin typeface="Arial" panose="020B0604020202020204" pitchFamily="34" charset="0"/>
                <a:ea typeface="微軟正黑體" panose="020B0604030504040204" pitchFamily="34" charset="-120"/>
                <a:cs typeface="Arial" panose="020B0604020202020204" pitchFamily="34" charset="0"/>
              </a:rPr>
              <a:t>寧陵</a:t>
            </a:r>
            <a:r>
              <a:rPr lang="en-US" sz="1350" b="1" dirty="0">
                <a:solidFill>
                  <a:prstClr val="white"/>
                </a:solidFill>
                <a:latin typeface="Arial" panose="020B0604020202020204" pitchFamily="34" charset="0"/>
                <a:cs typeface="Arial" panose="020B0604020202020204" pitchFamily="34" charset="0"/>
              </a:rPr>
              <a:t>) </a:t>
            </a:r>
          </a:p>
          <a:p>
            <a:pPr defTabSz="685800"/>
            <a:endParaRPr lang="en-US" sz="1350" b="1" dirty="0">
              <a:solidFill>
                <a:prstClr val="white"/>
              </a:solidFill>
              <a:latin typeface="Arial" panose="020B0604020202020204" pitchFamily="34" charset="0"/>
              <a:cs typeface="Arial" panose="020B0604020202020204" pitchFamily="34" charset="0"/>
            </a:endParaRPr>
          </a:p>
          <a:p>
            <a:pPr defTabSz="685800"/>
            <a:r>
              <a:rPr lang="en-US" sz="1350" b="1" dirty="0">
                <a:solidFill>
                  <a:prstClr val="white"/>
                </a:solidFill>
                <a:latin typeface="Arial" panose="020B0604020202020204" pitchFamily="34" charset="0"/>
                <a:cs typeface="Arial" panose="020B0604020202020204" pitchFamily="34" charset="0"/>
              </a:rPr>
              <a:t>Replace with: &lt;office&gt;&lt;office-title&gt;\1&lt;/office-title&gt;&lt;place&gt;\2&lt;/place&gt;&lt;/office&gt;</a:t>
            </a:r>
            <a:endParaRPr lang="en-US" sz="1350" b="1" dirty="0">
              <a:solidFill>
                <a:prstClr val="white"/>
              </a:solidFill>
              <a:latin typeface="Tw Cen MT"/>
            </a:endParaRPr>
          </a:p>
        </p:txBody>
      </p:sp>
    </p:spTree>
    <p:extLst>
      <p:ext uri="{BB962C8B-B14F-4D97-AF65-F5344CB8AC3E}">
        <p14:creationId xmlns:p14="http://schemas.microsoft.com/office/powerpoint/2010/main" val="271321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graphicFrame>
        <p:nvGraphicFramePr>
          <p:cNvPr id="199682" name="Group 2"/>
          <p:cNvGraphicFramePr>
            <a:graphicFrameLocks noGrp="1"/>
          </p:cNvGraphicFramePr>
          <p:nvPr>
            <p:extLst>
              <p:ext uri="{D42A27DB-BD31-4B8C-83A1-F6EECF244321}">
                <p14:modId xmlns:p14="http://schemas.microsoft.com/office/powerpoint/2010/main" val="623528601"/>
              </p:ext>
            </p:extLst>
          </p:nvPr>
        </p:nvGraphicFramePr>
        <p:xfrm>
          <a:off x="873918" y="1790633"/>
          <a:ext cx="1300163" cy="1460659"/>
        </p:xfrm>
        <a:graphic>
          <a:graphicData uri="http://schemas.openxmlformats.org/drawingml/2006/table">
            <a:tbl>
              <a:tblPr/>
              <a:tblGrid>
                <a:gridCol w="1300163">
                  <a:extLst>
                    <a:ext uri="{9D8B030D-6E8A-4147-A177-3AD203B41FA5}">
                      <a16:colId xmlns:a16="http://schemas.microsoft.com/office/drawing/2014/main" val="20000"/>
                    </a:ext>
                  </a:extLst>
                </a:gridCol>
              </a:tblGrid>
              <a:tr h="5029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BIOG </a:t>
                      </a:r>
                      <a:r>
                        <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ADDR</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地址</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95011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t>
                      </a: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I</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Addr</a:t>
                      </a: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 Type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Place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99690" name="Group 10"/>
          <p:cNvGraphicFramePr>
            <a:graphicFrameLocks noGrp="1"/>
          </p:cNvGraphicFramePr>
          <p:nvPr>
            <p:extLst>
              <p:ext uri="{D42A27DB-BD31-4B8C-83A1-F6EECF244321}">
                <p14:modId xmlns:p14="http://schemas.microsoft.com/office/powerpoint/2010/main" val="402210064"/>
              </p:ext>
            </p:extLst>
          </p:nvPr>
        </p:nvGraphicFramePr>
        <p:xfrm>
          <a:off x="3895724" y="3330110"/>
          <a:ext cx="1227534" cy="1859280"/>
        </p:xfrm>
        <a:graphic>
          <a:graphicData uri="http://schemas.openxmlformats.org/drawingml/2006/table">
            <a:tbl>
              <a:tblPr/>
              <a:tblGrid>
                <a:gridCol w="1227534">
                  <a:extLst>
                    <a:ext uri="{9D8B030D-6E8A-4147-A177-3AD203B41FA5}">
                      <a16:colId xmlns:a16="http://schemas.microsoft.com/office/drawing/2014/main" val="20000"/>
                    </a:ext>
                  </a:extLst>
                </a:gridCol>
              </a:tblGrid>
              <a:tr h="5029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POSTINGS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任官</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13120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t>
                      </a: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ID</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r>
                      <a:b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br>
                      <a:r>
                        <a:rPr kumimoji="0" lang="en-US" altLang="zh-TW" sz="1400" b="1"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Postings ID</a:t>
                      </a:r>
                      <a:endParaRPr kumimoji="0" lang="zh-TW" altLang="en-US" sz="1400" b="1"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Office ID</a:t>
                      </a:r>
                      <a:b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b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Start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End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99706" name="Group 26"/>
          <p:cNvGraphicFramePr>
            <a:graphicFrameLocks noGrp="1"/>
          </p:cNvGraphicFramePr>
          <p:nvPr>
            <p:extLst>
              <p:ext uri="{D42A27DB-BD31-4B8C-83A1-F6EECF244321}">
                <p14:modId xmlns:p14="http://schemas.microsoft.com/office/powerpoint/2010/main" val="1231729412"/>
              </p:ext>
            </p:extLst>
          </p:nvPr>
        </p:nvGraphicFramePr>
        <p:xfrm>
          <a:off x="6631781" y="3276600"/>
          <a:ext cx="1216819" cy="2499360"/>
        </p:xfrm>
        <a:graphic>
          <a:graphicData uri="http://schemas.openxmlformats.org/drawingml/2006/table">
            <a:tbl>
              <a:tblPr/>
              <a:tblGrid>
                <a:gridCol w="1216819">
                  <a:extLst>
                    <a:ext uri="{9D8B030D-6E8A-4147-A177-3AD203B41FA5}">
                      <a16:colId xmlns:a16="http://schemas.microsoft.com/office/drawing/2014/main" val="20000"/>
                    </a:ext>
                  </a:extLst>
                </a:gridCol>
              </a:tblGrid>
              <a:tr h="5029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BIOG_MAIN</a:t>
                      </a:r>
                      <a:endPar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基本資料</a:t>
                      </a:r>
                      <a:endParaRPr kumimoji="0" lang="en-US" altLang="zh-CN"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19202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t>
                      </a: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I</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Name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姓名</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Born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Died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Index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Choronym</a:t>
                      </a: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Dynasty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99754" name="Group 74"/>
          <p:cNvGraphicFramePr>
            <a:graphicFrameLocks noGrp="1"/>
          </p:cNvGraphicFramePr>
          <p:nvPr>
            <p:extLst>
              <p:ext uri="{D42A27DB-BD31-4B8C-83A1-F6EECF244321}">
                <p14:modId xmlns:p14="http://schemas.microsoft.com/office/powerpoint/2010/main" val="1557304096"/>
              </p:ext>
            </p:extLst>
          </p:nvPr>
        </p:nvGraphicFramePr>
        <p:xfrm>
          <a:off x="1042985" y="5250588"/>
          <a:ext cx="1276350" cy="1258253"/>
        </p:xfrm>
        <a:graphic>
          <a:graphicData uri="http://schemas.openxmlformats.org/drawingml/2006/table">
            <a:tbl>
              <a:tblPr/>
              <a:tblGrid>
                <a:gridCol w="1276350">
                  <a:extLst>
                    <a:ext uri="{9D8B030D-6E8A-4147-A177-3AD203B41FA5}">
                      <a16:colId xmlns:a16="http://schemas.microsoft.com/office/drawing/2014/main" val="20000"/>
                    </a:ext>
                  </a:extLst>
                </a:gridCol>
              </a:tblGrid>
              <a:tr h="5029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POST</a:t>
                      </a:r>
                      <a:r>
                        <a:rPr kumimoji="0" lang="en-US" altLang="zh-CN" sz="1400" b="1" i="0" u="none" strike="noStrike" cap="none" normalizeH="0" baseline="0" dirty="0" smtClean="0">
                          <a:ln>
                            <a:noFill/>
                          </a:ln>
                          <a:solidFill>
                            <a:schemeClr val="tx1"/>
                          </a:solidFill>
                          <a:effectLst/>
                          <a:latin typeface="Arial" pitchFamily="34" charset="0"/>
                          <a:ea typeface="宋体" pitchFamily="2" charset="-122"/>
                          <a:cs typeface="Times New Roman" pitchFamily="18" charset="0"/>
                        </a:rPr>
                        <a:t> </a:t>
                      </a:r>
                      <a:r>
                        <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ADDR</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1" i="0" u="none" strike="noStrike" cap="none" normalizeH="0" baseline="0" dirty="0" smtClean="0">
                          <a:ln>
                            <a:noFill/>
                          </a:ln>
                          <a:solidFill>
                            <a:schemeClr val="tx1"/>
                          </a:solidFill>
                          <a:effectLst/>
                          <a:latin typeface="Arial" pitchFamily="34" charset="0"/>
                          <a:ea typeface="PMingLiU" pitchFamily="18" charset="-120"/>
                        </a:rPr>
                        <a:t>任官地</a:t>
                      </a:r>
                      <a:endParaRPr kumimoji="0" lang="en-US" altLang="zh-TW" sz="1500" b="1" i="0" u="none" strike="noStrike" cap="none" normalizeH="0" baseline="0" dirty="0" smtClean="0">
                        <a:ln>
                          <a:noFill/>
                        </a:ln>
                        <a:solidFill>
                          <a:schemeClr val="tx1"/>
                        </a:solidFill>
                        <a:effectLst/>
                        <a:latin typeface="Arial" pitchFamily="34" charset="0"/>
                        <a:ea typeface="PMingLiU" pitchFamily="18"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747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1"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Postings ID</a:t>
                      </a:r>
                      <a:endParaRPr kumimoji="0" lang="zh-TW" altLang="en-US" sz="1400" b="1"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Place</a:t>
                      </a: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 </a:t>
                      </a: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ID</a:t>
                      </a: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99769" name="Freeform 89"/>
          <p:cNvSpPr>
            <a:spLocks/>
          </p:cNvSpPr>
          <p:nvPr/>
        </p:nvSpPr>
        <p:spPr bwMode="auto">
          <a:xfrm>
            <a:off x="2300287" y="4200458"/>
            <a:ext cx="1602583" cy="1663599"/>
          </a:xfrm>
          <a:custGeom>
            <a:avLst/>
            <a:gdLst>
              <a:gd name="T0" fmla="*/ 267 w 267"/>
              <a:gd name="T1" fmla="*/ 0 h 1419"/>
              <a:gd name="T2" fmla="*/ 113 w 267"/>
              <a:gd name="T3" fmla="*/ 0 h 1419"/>
              <a:gd name="T4" fmla="*/ 113 w 267"/>
              <a:gd name="T5" fmla="*/ 1419 h 1419"/>
              <a:gd name="T6" fmla="*/ 0 w 267"/>
              <a:gd name="T7" fmla="*/ 1419 h 1419"/>
            </a:gdLst>
            <a:ahLst/>
            <a:cxnLst>
              <a:cxn ang="0">
                <a:pos x="T0" y="T1"/>
              </a:cxn>
              <a:cxn ang="0">
                <a:pos x="T2" y="T3"/>
              </a:cxn>
              <a:cxn ang="0">
                <a:pos x="T4" y="T5"/>
              </a:cxn>
              <a:cxn ang="0">
                <a:pos x="T6" y="T7"/>
              </a:cxn>
            </a:cxnLst>
            <a:rect l="0" t="0" r="r" b="b"/>
            <a:pathLst>
              <a:path w="267" h="1419">
                <a:moveTo>
                  <a:pt x="267" y="0"/>
                </a:moveTo>
                <a:lnTo>
                  <a:pt x="113" y="0"/>
                </a:lnTo>
                <a:lnTo>
                  <a:pt x="113" y="1419"/>
                </a:lnTo>
                <a:lnTo>
                  <a:pt x="0" y="1419"/>
                </a:lnTo>
              </a:path>
            </a:pathLst>
          </a:custGeom>
          <a:noFill/>
          <a:ln w="31750" cap="flat" cmpd="sng">
            <a:solidFill>
              <a:srgbClr val="FF0000"/>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zh-CN" altLang="en-US" sz="1350">
              <a:solidFill>
                <a:srgbClr val="000000"/>
              </a:solidFill>
              <a:latin typeface="Tw Cen MT"/>
            </a:endParaRPr>
          </a:p>
        </p:txBody>
      </p:sp>
      <p:sp>
        <p:nvSpPr>
          <p:cNvPr id="199770" name="Line 90"/>
          <p:cNvSpPr>
            <a:spLocks noChangeShapeType="1"/>
          </p:cNvSpPr>
          <p:nvPr/>
        </p:nvSpPr>
        <p:spPr bwMode="auto">
          <a:xfrm flipH="1" flipV="1">
            <a:off x="5112543" y="3958759"/>
            <a:ext cx="1606151" cy="2"/>
          </a:xfrm>
          <a:prstGeom prst="line">
            <a:avLst/>
          </a:prstGeom>
          <a:noFill/>
          <a:ln w="31750">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zh-CN" altLang="en-US" sz="1350">
              <a:solidFill>
                <a:srgbClr val="000000"/>
              </a:solidFill>
              <a:latin typeface="Tw Cen MT"/>
            </a:endParaRPr>
          </a:p>
        </p:txBody>
      </p:sp>
      <p:sp>
        <p:nvSpPr>
          <p:cNvPr id="199772" name="Text Box 92"/>
          <p:cNvSpPr txBox="1">
            <a:spLocks noChangeArrowheads="1"/>
          </p:cNvSpPr>
          <p:nvPr/>
        </p:nvSpPr>
        <p:spPr bwMode="auto">
          <a:xfrm>
            <a:off x="0" y="930094"/>
            <a:ext cx="9144000" cy="415498"/>
          </a:xfrm>
          <a:prstGeom prst="rect">
            <a:avLst/>
          </a:prstGeom>
          <a:solidFill>
            <a:srgbClr val="92D050"/>
          </a:solidFill>
          <a:ln>
            <a:noFill/>
          </a:ln>
          <a:effectLst/>
        </p:spPr>
        <p:txBody>
          <a:bodyPr wrap="square">
            <a:spAutoFit/>
          </a:bodyPr>
          <a:lstStyle/>
          <a:p>
            <a:pPr algn="ctr" defTabSz="685800">
              <a:spcBef>
                <a:spcPct val="50000"/>
              </a:spcBef>
            </a:pPr>
            <a:r>
              <a:rPr lang="en-US" altLang="zh-CN" sz="2100" b="1" dirty="0" smtClean="0">
                <a:solidFill>
                  <a:srgbClr val="000000"/>
                </a:solidFill>
                <a:latin typeface="Arial" pitchFamily="34" charset="0"/>
                <a:ea typeface="TSC UMing S TT" pitchFamily="49" charset="-120"/>
                <a:cs typeface="Arial" pitchFamily="34" charset="0"/>
              </a:rPr>
              <a:t>Data Integration and Multi-Point </a:t>
            </a:r>
            <a:r>
              <a:rPr lang="en-US" altLang="zh-CN" sz="2100" b="1" dirty="0">
                <a:solidFill>
                  <a:srgbClr val="000000"/>
                </a:solidFill>
                <a:latin typeface="Arial" pitchFamily="34" charset="0"/>
                <a:ea typeface="TSC UMing S TT" pitchFamily="49" charset="-120"/>
                <a:cs typeface="Arial" pitchFamily="34" charset="0"/>
              </a:rPr>
              <a:t>Data </a:t>
            </a:r>
            <a:r>
              <a:rPr lang="en-US" altLang="zh-CN" sz="2100" b="1" dirty="0" smtClean="0">
                <a:solidFill>
                  <a:srgbClr val="000000"/>
                </a:solidFill>
                <a:latin typeface="Arial" pitchFamily="34" charset="0"/>
                <a:ea typeface="TSC UMing S TT" pitchFamily="49" charset="-120"/>
                <a:cs typeface="Arial" pitchFamily="34" charset="0"/>
              </a:rPr>
              <a:t>Access</a:t>
            </a:r>
            <a:endParaRPr lang="zh-CN" altLang="en-US" sz="2100" b="1" dirty="0">
              <a:solidFill>
                <a:srgbClr val="000000"/>
              </a:solidFill>
              <a:latin typeface="Arial" pitchFamily="34" charset="0"/>
              <a:ea typeface="TSC UMing S TT" pitchFamily="49" charset="-120"/>
              <a:cs typeface="Arial" pitchFamily="34" charset="0"/>
            </a:endParaRPr>
          </a:p>
        </p:txBody>
      </p:sp>
      <p:cxnSp>
        <p:nvCxnSpPr>
          <p:cNvPr id="5" name="肘形连接符 4"/>
          <p:cNvCxnSpPr>
            <a:endCxn id="199682" idx="3"/>
          </p:cNvCxnSpPr>
          <p:nvPr/>
        </p:nvCxnSpPr>
        <p:spPr>
          <a:xfrm rot="10800000">
            <a:off x="2174082" y="2520963"/>
            <a:ext cx="1728789" cy="1437797"/>
          </a:xfrm>
          <a:prstGeom prst="bentConnector3">
            <a:avLst>
              <a:gd name="adj1" fmla="val 50000"/>
            </a:avLst>
          </a:prstGeom>
          <a:ln w="31750" cap="flat">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9" name="Oval 93"/>
          <p:cNvSpPr>
            <a:spLocks noChangeArrowheads="1"/>
          </p:cNvSpPr>
          <p:nvPr/>
        </p:nvSpPr>
        <p:spPr bwMode="auto">
          <a:xfrm>
            <a:off x="6565105" y="3692418"/>
            <a:ext cx="1098327" cy="421972"/>
          </a:xfrm>
          <a:prstGeom prst="ellipse">
            <a:avLst/>
          </a:prstGeom>
          <a:noFill/>
          <a:ln w="635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685800"/>
            <a:endParaRPr lang="zh-CN" altLang="en-US" sz="1350">
              <a:solidFill>
                <a:srgbClr val="000000"/>
              </a:solidFill>
              <a:latin typeface="Tw Cen MT"/>
            </a:endParaRPr>
          </a:p>
        </p:txBody>
      </p:sp>
      <p:sp>
        <p:nvSpPr>
          <p:cNvPr id="50" name="Oval 93"/>
          <p:cNvSpPr>
            <a:spLocks noChangeArrowheads="1"/>
          </p:cNvSpPr>
          <p:nvPr/>
        </p:nvSpPr>
        <p:spPr bwMode="auto">
          <a:xfrm>
            <a:off x="762000" y="2743200"/>
            <a:ext cx="1025129" cy="283136"/>
          </a:xfrm>
          <a:prstGeom prst="ellipse">
            <a:avLst/>
          </a:prstGeom>
          <a:noFill/>
          <a:ln w="635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685800"/>
            <a:endParaRPr lang="zh-CN" altLang="en-US" sz="1350">
              <a:solidFill>
                <a:srgbClr val="000000"/>
              </a:solidFill>
              <a:latin typeface="Tw Cen MT"/>
            </a:endParaRPr>
          </a:p>
        </p:txBody>
      </p:sp>
      <p:sp>
        <p:nvSpPr>
          <p:cNvPr id="51" name="Oval 93"/>
          <p:cNvSpPr>
            <a:spLocks noChangeArrowheads="1"/>
          </p:cNvSpPr>
          <p:nvPr/>
        </p:nvSpPr>
        <p:spPr bwMode="auto">
          <a:xfrm>
            <a:off x="873918" y="5981209"/>
            <a:ext cx="1166219" cy="343391"/>
          </a:xfrm>
          <a:prstGeom prst="ellipse">
            <a:avLst/>
          </a:prstGeom>
          <a:noFill/>
          <a:ln w="635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685800"/>
            <a:endParaRPr lang="zh-CN" altLang="en-US" sz="1350">
              <a:solidFill>
                <a:srgbClr val="000000"/>
              </a:solidFill>
              <a:latin typeface="Tw Cen MT"/>
            </a:endParaRPr>
          </a:p>
        </p:txBody>
      </p:sp>
      <p:sp>
        <p:nvSpPr>
          <p:cNvPr id="17" name="Oval 93"/>
          <p:cNvSpPr>
            <a:spLocks noChangeArrowheads="1"/>
          </p:cNvSpPr>
          <p:nvPr/>
        </p:nvSpPr>
        <p:spPr bwMode="auto">
          <a:xfrm>
            <a:off x="3808810" y="4267200"/>
            <a:ext cx="1144190" cy="304800"/>
          </a:xfrm>
          <a:prstGeom prst="ellipse">
            <a:avLst/>
          </a:prstGeom>
          <a:noFill/>
          <a:ln w="635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685800"/>
            <a:endParaRPr lang="zh-CN" altLang="en-US" sz="1350">
              <a:solidFill>
                <a:srgbClr val="000000"/>
              </a:solidFill>
              <a:latin typeface="Tw Cen MT"/>
            </a:endParaRPr>
          </a:p>
        </p:txBody>
      </p:sp>
      <p:pic>
        <p:nvPicPr>
          <p:cNvPr id="18" name="Picture 34" descr="inside_01_01"/>
          <p:cNvPicPr>
            <a:picLocks noChangeAspect="1" noChangeArrowheads="1"/>
          </p:cNvPicPr>
          <p:nvPr/>
        </p:nvPicPr>
        <p:blipFill>
          <a:blip r:embed="rId4">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674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199706" name="Group 26"/>
          <p:cNvGraphicFramePr>
            <a:graphicFrameLocks noGrp="1"/>
          </p:cNvGraphicFramePr>
          <p:nvPr>
            <p:extLst>
              <p:ext uri="{D42A27DB-BD31-4B8C-83A1-F6EECF244321}">
                <p14:modId xmlns:p14="http://schemas.microsoft.com/office/powerpoint/2010/main" val="1637751369"/>
              </p:ext>
            </p:extLst>
          </p:nvPr>
        </p:nvGraphicFramePr>
        <p:xfrm>
          <a:off x="1909766" y="1685923"/>
          <a:ext cx="1216819" cy="2499360"/>
        </p:xfrm>
        <a:graphic>
          <a:graphicData uri="http://schemas.openxmlformats.org/drawingml/2006/table">
            <a:tbl>
              <a:tblPr/>
              <a:tblGrid>
                <a:gridCol w="1216819">
                  <a:extLst>
                    <a:ext uri="{9D8B030D-6E8A-4147-A177-3AD203B41FA5}">
                      <a16:colId xmlns:a16="http://schemas.microsoft.com/office/drawing/2014/main" val="20000"/>
                    </a:ext>
                  </a:extLst>
                </a:gridCol>
              </a:tblGrid>
              <a:tr h="5029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BIOG_MAIN</a:t>
                      </a:r>
                      <a:endPar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基本資料</a:t>
                      </a:r>
                      <a:endParaRPr kumimoji="0" lang="en-US" altLang="zh-CN"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19202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t>
                      </a: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I</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Name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姓名</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Born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Died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Index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Choronym</a:t>
                      </a: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Dynasty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99730" name="Group 50"/>
          <p:cNvGraphicFramePr>
            <a:graphicFrameLocks noGrp="1"/>
          </p:cNvGraphicFramePr>
          <p:nvPr>
            <p:extLst>
              <p:ext uri="{D42A27DB-BD31-4B8C-83A1-F6EECF244321}">
                <p14:modId xmlns:p14="http://schemas.microsoft.com/office/powerpoint/2010/main" val="2797411548"/>
              </p:ext>
            </p:extLst>
          </p:nvPr>
        </p:nvGraphicFramePr>
        <p:xfrm>
          <a:off x="61912" y="3527822"/>
          <a:ext cx="1502570" cy="1432560"/>
        </p:xfrm>
        <a:graphic>
          <a:graphicData uri="http://schemas.openxmlformats.org/drawingml/2006/table">
            <a:tbl>
              <a:tblPr/>
              <a:tblGrid>
                <a:gridCol w="1502570">
                  <a:extLst>
                    <a:ext uri="{9D8B030D-6E8A-4147-A177-3AD203B41FA5}">
                      <a16:colId xmlns:a16="http://schemas.microsoft.com/office/drawing/2014/main" val="20000"/>
                    </a:ext>
                  </a:extLst>
                </a:gridCol>
              </a:tblGrid>
              <a:tr h="5029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KINSHIP</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500" b="1" i="0" u="none" strike="noStrike" cap="none" normalizeH="0" baseline="0" dirty="0" smtClean="0">
                          <a:ln>
                            <a:noFill/>
                          </a:ln>
                          <a:solidFill>
                            <a:schemeClr val="tx1"/>
                          </a:solidFill>
                          <a:effectLst/>
                          <a:latin typeface="Arial" pitchFamily="34" charset="0"/>
                          <a:ea typeface="PMingLiU" pitchFamily="18" charset="-120"/>
                        </a:rPr>
                        <a:t>親屬</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9155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t>
                      </a: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I</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Kin Relation ID</a:t>
                      </a:r>
                      <a:endParaRPr kumimoji="0" lang="zh-TW" altLang="en-US"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Kin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cxnSp>
        <p:nvCxnSpPr>
          <p:cNvPr id="199710" name="Elbow Connector 199709"/>
          <p:cNvCxnSpPr>
            <a:endCxn id="199730" idx="3"/>
          </p:cNvCxnSpPr>
          <p:nvPr/>
        </p:nvCxnSpPr>
        <p:spPr>
          <a:xfrm rot="5400000">
            <a:off x="700270" y="3137120"/>
            <a:ext cx="1884403" cy="315515"/>
          </a:xfrm>
          <a:prstGeom prst="bentConnector2">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9721" name="Straight Arrow Connector 199720"/>
          <p:cNvCxnSpPr/>
          <p:nvPr/>
        </p:nvCxnSpPr>
        <p:spPr>
          <a:xfrm flipH="1" flipV="1">
            <a:off x="3119874" y="2321500"/>
            <a:ext cx="366281" cy="2598"/>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9724" name="Elbow Connector 199723"/>
          <p:cNvCxnSpPr/>
          <p:nvPr/>
        </p:nvCxnSpPr>
        <p:spPr>
          <a:xfrm rot="5400000" flipH="1" flipV="1">
            <a:off x="1341135" y="2436506"/>
            <a:ext cx="2260025" cy="2001443"/>
          </a:xfrm>
          <a:prstGeom prst="bentConnector3">
            <a:avLst>
              <a:gd name="adj1" fmla="val -575"/>
            </a:avLst>
          </a:prstGeom>
          <a:ln w="57150">
            <a:solidFill>
              <a:srgbClr val="0070C0"/>
            </a:solidFill>
            <a:tailEnd type="none"/>
          </a:ln>
        </p:spPr>
        <p:style>
          <a:lnRef idx="1">
            <a:schemeClr val="accent1"/>
          </a:lnRef>
          <a:fillRef idx="0">
            <a:schemeClr val="accent1"/>
          </a:fillRef>
          <a:effectRef idx="0">
            <a:schemeClr val="accent1"/>
          </a:effectRef>
          <a:fontRef idx="minor">
            <a:schemeClr val="tx1"/>
          </a:fontRef>
        </p:style>
      </p:cxnSp>
      <p:sp>
        <p:nvSpPr>
          <p:cNvPr id="15" name="Oval 93"/>
          <p:cNvSpPr>
            <a:spLocks noChangeArrowheads="1"/>
          </p:cNvSpPr>
          <p:nvPr/>
        </p:nvSpPr>
        <p:spPr bwMode="auto">
          <a:xfrm>
            <a:off x="1642471" y="2113113"/>
            <a:ext cx="1357907" cy="421972"/>
          </a:xfrm>
          <a:prstGeom prst="ellipse">
            <a:avLst/>
          </a:prstGeom>
          <a:noFill/>
          <a:ln w="635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685800"/>
            <a:endParaRPr lang="zh-CN" altLang="en-US" sz="1350">
              <a:solidFill>
                <a:srgbClr val="000000"/>
              </a:solidFill>
              <a:latin typeface="Tw Cen MT"/>
            </a:endParaRPr>
          </a:p>
        </p:txBody>
      </p:sp>
      <p:sp>
        <p:nvSpPr>
          <p:cNvPr id="16" name="Oval 93"/>
          <p:cNvSpPr>
            <a:spLocks noChangeArrowheads="1"/>
          </p:cNvSpPr>
          <p:nvPr/>
        </p:nvSpPr>
        <p:spPr bwMode="auto">
          <a:xfrm>
            <a:off x="85728" y="4370538"/>
            <a:ext cx="793553" cy="421972"/>
          </a:xfrm>
          <a:prstGeom prst="ellipse">
            <a:avLst/>
          </a:prstGeom>
          <a:noFill/>
          <a:ln w="635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685800"/>
            <a:endParaRPr lang="zh-CN" altLang="en-US" sz="1350">
              <a:solidFill>
                <a:srgbClr val="000000"/>
              </a:solidFill>
              <a:latin typeface="Tw Cen MT"/>
            </a:endParaRPr>
          </a:p>
        </p:txBody>
      </p:sp>
      <p:cxnSp>
        <p:nvCxnSpPr>
          <p:cNvPr id="3" name="Straight Connector 2"/>
          <p:cNvCxnSpPr/>
          <p:nvPr/>
        </p:nvCxnSpPr>
        <p:spPr>
          <a:xfrm>
            <a:off x="1800229" y="2352673"/>
            <a:ext cx="10953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a:grpSpLocks noChangeAspect="1"/>
          </p:cNvGrpSpPr>
          <p:nvPr/>
        </p:nvGrpSpPr>
        <p:grpSpPr>
          <a:xfrm>
            <a:off x="3615338" y="1524000"/>
            <a:ext cx="5450869" cy="4772025"/>
            <a:chOff x="302519" y="0"/>
            <a:chExt cx="8878061" cy="7772400"/>
          </a:xfrm>
        </p:grpSpPr>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95"/>
            <a:stretch/>
          </p:blipFill>
          <p:spPr bwMode="auto">
            <a:xfrm>
              <a:off x="302519" y="0"/>
              <a:ext cx="8878061" cy="432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295"/>
            <a:stretch/>
          </p:blipFill>
          <p:spPr bwMode="auto">
            <a:xfrm>
              <a:off x="302519" y="4320731"/>
              <a:ext cx="8878061" cy="3451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 Box 92"/>
          <p:cNvSpPr txBox="1">
            <a:spLocks noChangeArrowheads="1"/>
          </p:cNvSpPr>
          <p:nvPr/>
        </p:nvSpPr>
        <p:spPr bwMode="auto">
          <a:xfrm>
            <a:off x="0" y="914400"/>
            <a:ext cx="9143999" cy="415498"/>
          </a:xfrm>
          <a:prstGeom prst="rect">
            <a:avLst/>
          </a:prstGeom>
          <a:solidFill>
            <a:srgbClr val="92D050"/>
          </a:solidFill>
          <a:ln>
            <a:noFill/>
          </a:ln>
          <a:effectLst/>
        </p:spPr>
        <p:txBody>
          <a:bodyPr wrap="square">
            <a:spAutoFit/>
          </a:bodyPr>
          <a:lstStyle/>
          <a:p>
            <a:pPr algn="ctr" defTabSz="685800">
              <a:spcBef>
                <a:spcPct val="50000"/>
              </a:spcBef>
            </a:pPr>
            <a:r>
              <a:rPr lang="en-US" altLang="zh-CN" sz="2100" b="1" dirty="0" smtClean="0">
                <a:solidFill>
                  <a:srgbClr val="000000"/>
                </a:solidFill>
                <a:latin typeface="Arial" pitchFamily="34" charset="0"/>
                <a:ea typeface="TSC UMing S TT" pitchFamily="49" charset="-120"/>
                <a:cs typeface="Arial" pitchFamily="34" charset="0"/>
              </a:rPr>
              <a:t>Recursive Queries on Network Data</a:t>
            </a:r>
            <a:endParaRPr lang="zh-CN" altLang="en-US" sz="2100" b="1" dirty="0">
              <a:solidFill>
                <a:srgbClr val="000000"/>
              </a:solidFill>
              <a:latin typeface="Arial" pitchFamily="34" charset="0"/>
              <a:ea typeface="TSC UMing S TT" pitchFamily="49" charset="-120"/>
              <a:cs typeface="Arial" pitchFamily="34" charset="0"/>
            </a:endParaRPr>
          </a:p>
        </p:txBody>
      </p:sp>
      <p:pic>
        <p:nvPicPr>
          <p:cNvPr id="14" name="Picture 34" descr="inside_01_01"/>
          <p:cNvPicPr>
            <a:picLocks noChangeAspect="1" noChangeArrowheads="1"/>
          </p:cNvPicPr>
          <p:nvPr/>
        </p:nvPicPr>
        <p:blipFill>
          <a:blip r:embed="rId5">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414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199706" name="Group 26"/>
          <p:cNvGraphicFramePr>
            <a:graphicFrameLocks noGrp="1"/>
          </p:cNvGraphicFramePr>
          <p:nvPr>
            <p:extLst>
              <p:ext uri="{D42A27DB-BD31-4B8C-83A1-F6EECF244321}">
                <p14:modId xmlns:p14="http://schemas.microsoft.com/office/powerpoint/2010/main" val="674719233"/>
              </p:ext>
            </p:extLst>
          </p:nvPr>
        </p:nvGraphicFramePr>
        <p:xfrm>
          <a:off x="1909766" y="1533523"/>
          <a:ext cx="1216819" cy="2499360"/>
        </p:xfrm>
        <a:graphic>
          <a:graphicData uri="http://schemas.openxmlformats.org/drawingml/2006/table">
            <a:tbl>
              <a:tblPr/>
              <a:tblGrid>
                <a:gridCol w="1216819">
                  <a:extLst>
                    <a:ext uri="{9D8B030D-6E8A-4147-A177-3AD203B41FA5}">
                      <a16:colId xmlns:a16="http://schemas.microsoft.com/office/drawing/2014/main" val="20000"/>
                    </a:ext>
                  </a:extLst>
                </a:gridCol>
              </a:tblGrid>
              <a:tr h="5029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BIOG_MAIN</a:t>
                      </a:r>
                      <a:endPar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基本資料</a:t>
                      </a:r>
                      <a:endParaRPr kumimoji="0" lang="en-US" altLang="zh-CN" sz="15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19202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t>
                      </a: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I</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Name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姓名</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Born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Died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Index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Choronym</a:t>
                      </a: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Dynasty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99730" name="Group 50"/>
          <p:cNvGraphicFramePr>
            <a:graphicFrameLocks noGrp="1"/>
          </p:cNvGraphicFramePr>
          <p:nvPr>
            <p:extLst>
              <p:ext uri="{D42A27DB-BD31-4B8C-83A1-F6EECF244321}">
                <p14:modId xmlns:p14="http://schemas.microsoft.com/office/powerpoint/2010/main" val="165727118"/>
              </p:ext>
            </p:extLst>
          </p:nvPr>
        </p:nvGraphicFramePr>
        <p:xfrm>
          <a:off x="39290" y="3375422"/>
          <a:ext cx="1484710" cy="1432560"/>
        </p:xfrm>
        <a:graphic>
          <a:graphicData uri="http://schemas.openxmlformats.org/drawingml/2006/table">
            <a:tbl>
              <a:tblPr/>
              <a:tblGrid>
                <a:gridCol w="1484710">
                  <a:extLst>
                    <a:ext uri="{9D8B030D-6E8A-4147-A177-3AD203B41FA5}">
                      <a16:colId xmlns:a16="http://schemas.microsoft.com/office/drawing/2014/main" val="20000"/>
                    </a:ext>
                  </a:extLst>
                </a:gridCol>
              </a:tblGrid>
              <a:tr h="5029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KINSHIP</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500" b="1" i="0" u="none" strike="noStrike" cap="none" normalizeH="0" baseline="0" dirty="0" smtClean="0">
                          <a:ln>
                            <a:noFill/>
                          </a:ln>
                          <a:solidFill>
                            <a:schemeClr val="tx1"/>
                          </a:solidFill>
                          <a:effectLst/>
                          <a:latin typeface="Arial" pitchFamily="34" charset="0"/>
                          <a:ea typeface="PMingLiU" pitchFamily="18" charset="-120"/>
                        </a:rPr>
                        <a:t>親屬</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9155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 </a:t>
                      </a:r>
                      <a:r>
                        <a:rPr kumimoji="0" lang="en-US" altLang="zh-CN"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I</a:t>
                      </a:r>
                      <a:r>
                        <a:rPr kumimoji="0" lang="en-US" altLang="zh-TW" sz="1400" b="1" i="0" u="none" strike="noStrike" cap="none" normalizeH="0" baseline="0" dirty="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Kin Relation ID</a:t>
                      </a:r>
                      <a:endParaRPr kumimoji="0" lang="zh-TW" altLang="en-US"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rPr>
                        <a:t>Kin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1" u="none" strike="noStrike" cap="none" normalizeH="0" baseline="0" dirty="0" err="1"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400" b="0" i="1" u="none" strike="noStrike" cap="none" normalizeH="0" baseline="0" dirty="0" smtClean="0">
                        <a:ln>
                          <a:noFill/>
                        </a:ln>
                        <a:solidFill>
                          <a:schemeClr val="tx1"/>
                        </a:solidFill>
                        <a:effectLst/>
                        <a:latin typeface="Arial" pitchFamily="34" charset="0"/>
                        <a:ea typeface="PMingLiU" pitchFamily="18" charset="-12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cxnSp>
        <p:nvCxnSpPr>
          <p:cNvPr id="199710" name="Elbow Connector 199709"/>
          <p:cNvCxnSpPr>
            <a:endCxn id="199730" idx="3"/>
          </p:cNvCxnSpPr>
          <p:nvPr/>
        </p:nvCxnSpPr>
        <p:spPr>
          <a:xfrm rot="5400000">
            <a:off x="700270" y="2984720"/>
            <a:ext cx="1884403" cy="315515"/>
          </a:xfrm>
          <a:prstGeom prst="bentConnector2">
            <a:avLst/>
          </a:prstGeom>
          <a:ln w="57150">
            <a:solidFill>
              <a:srgbClr val="FF0000"/>
            </a:solidFill>
            <a:tailEnd type="arrow"/>
          </a:ln>
          <a:effectLst>
            <a:outerShdw blurRad="50800" dist="50800" dir="5400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199721" name="Straight Arrow Connector 199720"/>
          <p:cNvCxnSpPr/>
          <p:nvPr/>
        </p:nvCxnSpPr>
        <p:spPr>
          <a:xfrm flipH="1" flipV="1">
            <a:off x="3119874" y="2169100"/>
            <a:ext cx="366281" cy="2598"/>
          </a:xfrm>
          <a:prstGeom prst="straightConnector1">
            <a:avLst/>
          </a:prstGeom>
          <a:ln w="50800">
            <a:solidFill>
              <a:srgbClr val="0070C0"/>
            </a:solidFill>
            <a:tailEnd type="arrow"/>
          </a:ln>
          <a:effectLst>
            <a:outerShdw blurRad="50800" dist="50800" dir="5400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199724" name="Elbow Connector 199723"/>
          <p:cNvCxnSpPr/>
          <p:nvPr/>
        </p:nvCxnSpPr>
        <p:spPr>
          <a:xfrm rot="5400000" flipH="1" flipV="1">
            <a:off x="1341135" y="2284106"/>
            <a:ext cx="2260025" cy="2001443"/>
          </a:xfrm>
          <a:prstGeom prst="bentConnector3">
            <a:avLst>
              <a:gd name="adj1" fmla="val -575"/>
            </a:avLst>
          </a:prstGeom>
          <a:ln w="57150">
            <a:solidFill>
              <a:srgbClr val="0070C0"/>
            </a:solidFill>
            <a:tailEnd type="none"/>
          </a:ln>
          <a:effectLst>
            <a:outerShdw blurRad="50800" dist="50800" dir="5400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5" name="Oval 93"/>
          <p:cNvSpPr>
            <a:spLocks noChangeArrowheads="1"/>
          </p:cNvSpPr>
          <p:nvPr/>
        </p:nvSpPr>
        <p:spPr bwMode="auto">
          <a:xfrm>
            <a:off x="1642471" y="1960713"/>
            <a:ext cx="1357907" cy="421972"/>
          </a:xfrm>
          <a:prstGeom prst="ellipse">
            <a:avLst/>
          </a:prstGeom>
          <a:noFill/>
          <a:ln w="63500" algn="ctr">
            <a:solidFill>
              <a:srgbClr val="FF0000"/>
            </a:solidFill>
            <a:round/>
            <a:headEnd/>
            <a:tailEnd/>
          </a:ln>
          <a:effectLst>
            <a:outerShdw blurRad="50800" dist="50800" dir="5400000" algn="ctr" rotWithShape="0">
              <a:srgbClr val="000000"/>
            </a:outerShdw>
          </a:effectLst>
          <a:extLst>
            <a:ext uri="{909E8E84-426E-40DD-AFC4-6F175D3DCCD1}">
              <a14:hiddenFill xmlns:a14="http://schemas.microsoft.com/office/drawing/2010/main">
                <a:solidFill>
                  <a:srgbClr val="FFFF99"/>
                </a:solidFill>
              </a14:hiddenFill>
            </a:ext>
          </a:extLst>
        </p:spPr>
        <p:txBody>
          <a:bodyPr wrap="square" anchor="ctr">
            <a:spAutoFit/>
          </a:bodyPr>
          <a:lstStyle/>
          <a:p>
            <a:pPr defTabSz="685800"/>
            <a:endParaRPr lang="zh-CN" altLang="en-US" sz="1350">
              <a:solidFill>
                <a:srgbClr val="000000"/>
              </a:solidFill>
              <a:latin typeface="Tw Cen MT"/>
            </a:endParaRPr>
          </a:p>
        </p:txBody>
      </p:sp>
      <p:sp>
        <p:nvSpPr>
          <p:cNvPr id="16" name="Oval 93"/>
          <p:cNvSpPr>
            <a:spLocks noChangeArrowheads="1"/>
          </p:cNvSpPr>
          <p:nvPr/>
        </p:nvSpPr>
        <p:spPr bwMode="auto">
          <a:xfrm>
            <a:off x="0" y="4218138"/>
            <a:ext cx="793553" cy="421972"/>
          </a:xfrm>
          <a:prstGeom prst="ellipse">
            <a:avLst/>
          </a:prstGeom>
          <a:noFill/>
          <a:ln w="63500" algn="ctr">
            <a:solidFill>
              <a:srgbClr val="FF0000"/>
            </a:solidFill>
            <a:round/>
            <a:headEnd/>
            <a:tailEnd/>
          </a:ln>
          <a:effectLst>
            <a:outerShdw blurRad="50800" dist="50800" dir="5400000" algn="ctr" rotWithShape="0">
              <a:srgbClr val="000000"/>
            </a:outerShdw>
          </a:effectLst>
          <a:extLst>
            <a:ext uri="{909E8E84-426E-40DD-AFC4-6F175D3DCCD1}">
              <a14:hiddenFill xmlns:a14="http://schemas.microsoft.com/office/drawing/2010/main">
                <a:solidFill>
                  <a:srgbClr val="FFFF99"/>
                </a:solidFill>
              </a14:hiddenFill>
            </a:ext>
          </a:extLst>
        </p:spPr>
        <p:txBody>
          <a:bodyPr wrap="square" anchor="ctr">
            <a:spAutoFit/>
          </a:bodyPr>
          <a:lstStyle/>
          <a:p>
            <a:pPr defTabSz="685800"/>
            <a:endParaRPr lang="zh-CN" altLang="en-US" sz="1350">
              <a:solidFill>
                <a:srgbClr val="000000"/>
              </a:solidFill>
              <a:latin typeface="Tw Cen MT"/>
            </a:endParaRPr>
          </a:p>
        </p:txBody>
      </p:sp>
      <p:cxnSp>
        <p:nvCxnSpPr>
          <p:cNvPr id="3" name="Straight Connector 2"/>
          <p:cNvCxnSpPr/>
          <p:nvPr/>
        </p:nvCxnSpPr>
        <p:spPr>
          <a:xfrm>
            <a:off x="1800229" y="2200273"/>
            <a:ext cx="109537" cy="0"/>
          </a:xfrm>
          <a:prstGeom prst="line">
            <a:avLst/>
          </a:prstGeom>
          <a:ln w="50800">
            <a:solidFill>
              <a:srgbClr val="FF0000"/>
            </a:solidFill>
          </a:ln>
          <a:effectLst>
            <a:outerShdw blurRad="50800" dist="50800" dir="5400000" algn="ctr" rotWithShape="0">
              <a:srgbClr val="000000"/>
            </a:outerShdw>
          </a:effectLst>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615338" y="1371600"/>
            <a:ext cx="5450869" cy="4772025"/>
            <a:chOff x="4820448" y="171450"/>
            <a:chExt cx="7267825" cy="6362700"/>
          </a:xfrm>
        </p:grpSpPr>
        <p:grpSp>
          <p:nvGrpSpPr>
            <p:cNvPr id="20" name="Group 19"/>
            <p:cNvGrpSpPr>
              <a:grpSpLocks noChangeAspect="1"/>
            </p:cNvGrpSpPr>
            <p:nvPr/>
          </p:nvGrpSpPr>
          <p:grpSpPr>
            <a:xfrm>
              <a:off x="4820448" y="171450"/>
              <a:ext cx="7267825" cy="6362700"/>
              <a:chOff x="302519" y="0"/>
              <a:chExt cx="8878061" cy="7772400"/>
            </a:xfrm>
            <a:effectLst>
              <a:outerShdw blurRad="50800" dist="50800" dir="5400000" algn="ctr" rotWithShape="0">
                <a:srgbClr val="000000"/>
              </a:outerShdw>
            </a:effectLst>
          </p:grpSpPr>
          <p:pic>
            <p:nvPicPr>
              <p:cNvPr id="21" name="Picture 3"/>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295"/>
              <a:stretch/>
            </p:blipFill>
            <p:spPr bwMode="auto">
              <a:xfrm>
                <a:off x="302519" y="0"/>
                <a:ext cx="8878061" cy="4329112"/>
              </a:xfrm>
              <a:prstGeom prst="rect">
                <a:avLst/>
              </a:prstGeom>
              <a:noFill/>
              <a:ln>
                <a:noFill/>
              </a:ln>
              <a:effectLst>
                <a:outerShdw dist="50800" algn="ctr" rotWithShape="0">
                  <a:srgbClr val="000000">
                    <a:alpha val="43137"/>
                  </a:srgbClr>
                </a:outerShdw>
                <a:reflection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3295"/>
              <a:stretch/>
            </p:blipFill>
            <p:spPr bwMode="auto">
              <a:xfrm>
                <a:off x="302519" y="4320731"/>
                <a:ext cx="8878061" cy="3451669"/>
              </a:xfrm>
              <a:prstGeom prst="rect">
                <a:avLst/>
              </a:prstGeom>
              <a:noFill/>
              <a:ln>
                <a:noFill/>
              </a:ln>
              <a:effectLst>
                <a:outerShdw dist="50800" algn="ctr" rotWithShape="0">
                  <a:srgbClr val="000000">
                    <a:alpha val="43137"/>
                  </a:srgbClr>
                </a:outerShdw>
                <a:reflection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p:nvPicPr>
          <p:blipFill>
            <a:blip r:embed="rId5"/>
            <a:stretch>
              <a:fillRect/>
            </a:stretch>
          </p:blipFill>
          <p:spPr>
            <a:xfrm>
              <a:off x="5417348" y="3141980"/>
              <a:ext cx="6410325" cy="476250"/>
            </a:xfrm>
            <a:prstGeom prst="rect">
              <a:avLst/>
            </a:prstGeom>
          </p:spPr>
        </p:pic>
        <p:sp>
          <p:nvSpPr>
            <p:cNvPr id="2" name="Rectangle 1"/>
            <p:cNvSpPr/>
            <p:nvPr/>
          </p:nvSpPr>
          <p:spPr>
            <a:xfrm>
              <a:off x="8549610" y="3884137"/>
              <a:ext cx="2213640" cy="2116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PMingLiU" panose="02020500000000000000" pitchFamily="18" charset="-120"/>
                <a:ea typeface="PMingLiU" panose="02020500000000000000" pitchFamily="18" charset="-120"/>
              </a:endParaRPr>
            </a:p>
          </p:txBody>
        </p:sp>
        <p:sp>
          <p:nvSpPr>
            <p:cNvPr id="4" name="Rectangle 3"/>
            <p:cNvSpPr/>
            <p:nvPr/>
          </p:nvSpPr>
          <p:spPr>
            <a:xfrm>
              <a:off x="5033967" y="759109"/>
              <a:ext cx="2757483" cy="1785104"/>
            </a:xfrm>
            <a:prstGeom prst="rect">
              <a:avLst/>
            </a:prstGeom>
            <a:solidFill>
              <a:schemeClr val="accent4">
                <a:lumMod val="60000"/>
                <a:lumOff val="40000"/>
              </a:schemeClr>
            </a:solidFill>
          </p:spPr>
          <p:txBody>
            <a:bodyPr wrap="square">
              <a:spAutoFit/>
            </a:bodyPr>
            <a:lstStyle/>
            <a:p>
              <a:pPr algn="ctr" defTabSz="685800"/>
              <a:r>
                <a:rPr lang="zh-TW" altLang="en-US" sz="1350" dirty="0">
                  <a:solidFill>
                    <a:prstClr val="black"/>
                  </a:solidFill>
                  <a:latin typeface="PMingLiU" panose="02020500000000000000" pitchFamily="18" charset="-120"/>
                  <a:ea typeface="PMingLiU" panose="02020500000000000000" pitchFamily="18" charset="-120"/>
                </a:rPr>
                <a:t>翰林侍讀學士朝散大夫尚書右司郎中集賢殿修撰中都縣開國伯食邑八百户護軍賜紫金魚袋特贈左諫議大夫</a:t>
              </a:r>
              <a:r>
                <a:rPr lang="zh-CN" altLang="en-US" sz="1350" dirty="0">
                  <a:solidFill>
                    <a:prstClr val="black"/>
                  </a:solidFill>
                  <a:latin typeface="PMingLiU" panose="02020500000000000000" pitchFamily="18" charset="-120"/>
                  <a:ea typeface="PMingLiU" panose="02020500000000000000" pitchFamily="18" charset="-120"/>
                </a:rPr>
                <a:t>呂</a:t>
              </a:r>
              <a:r>
                <a:rPr lang="zh-TW" altLang="en-US" sz="1350" dirty="0">
                  <a:solidFill>
                    <a:prstClr val="black"/>
                  </a:solidFill>
                  <a:latin typeface="PMingLiU" panose="02020500000000000000" pitchFamily="18" charset="-120"/>
                  <a:ea typeface="PMingLiU" panose="02020500000000000000" pitchFamily="18" charset="-120"/>
                </a:rPr>
                <a:t>公墓誌銘</a:t>
              </a:r>
              <a:endParaRPr lang="en-US" sz="1350" dirty="0">
                <a:solidFill>
                  <a:prstClr val="black"/>
                </a:solidFill>
                <a:latin typeface="PMingLiU" panose="02020500000000000000" pitchFamily="18" charset="-120"/>
                <a:ea typeface="PMingLiU" panose="02020500000000000000" pitchFamily="18" charset="-120"/>
              </a:endParaRPr>
            </a:p>
          </p:txBody>
        </p:sp>
        <p:sp>
          <p:nvSpPr>
            <p:cNvPr id="17" name="Rectangle 16"/>
            <p:cNvSpPr/>
            <p:nvPr/>
          </p:nvSpPr>
          <p:spPr>
            <a:xfrm>
              <a:off x="8549610" y="1088853"/>
              <a:ext cx="3256755" cy="400109"/>
            </a:xfrm>
            <a:prstGeom prst="rect">
              <a:avLst/>
            </a:prstGeom>
            <a:solidFill>
              <a:schemeClr val="accent4">
                <a:lumMod val="60000"/>
                <a:lumOff val="40000"/>
              </a:schemeClr>
            </a:solidFill>
          </p:spPr>
          <p:txBody>
            <a:bodyPr wrap="square">
              <a:spAutoFit/>
            </a:bodyPr>
            <a:lstStyle/>
            <a:p>
              <a:pPr defTabSz="685800"/>
              <a:r>
                <a:rPr lang="en-US" sz="1350" dirty="0" err="1">
                  <a:solidFill>
                    <a:prstClr val="black"/>
                  </a:solidFill>
                  <a:latin typeface="PMingLiU" panose="02020500000000000000" pitchFamily="18" charset="-120"/>
                  <a:ea typeface="PMingLiU" panose="02020500000000000000" pitchFamily="18" charset="-120"/>
                </a:rPr>
                <a:t>魯國公贈太尉中書令王公行狀</a:t>
              </a:r>
              <a:endParaRPr lang="en-US" sz="1350" dirty="0">
                <a:solidFill>
                  <a:prstClr val="black"/>
                </a:solidFill>
                <a:latin typeface="PMingLiU" panose="02020500000000000000" pitchFamily="18" charset="-120"/>
                <a:ea typeface="PMingLiU" panose="02020500000000000000" pitchFamily="18" charset="-120"/>
              </a:endParaRPr>
            </a:p>
          </p:txBody>
        </p:sp>
        <p:cxnSp>
          <p:nvCxnSpPr>
            <p:cNvPr id="10" name="Straight Arrow Connector 9"/>
            <p:cNvCxnSpPr/>
            <p:nvPr/>
          </p:nvCxnSpPr>
          <p:spPr>
            <a:xfrm flipV="1">
              <a:off x="11372850" y="1535154"/>
              <a:ext cx="0" cy="1511576"/>
            </a:xfrm>
            <a:prstGeom prst="straightConnector1">
              <a:avLst/>
            </a:prstGeom>
            <a:ln w="76200" cmpd="sng">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410450" y="2277312"/>
              <a:ext cx="0" cy="864668"/>
            </a:xfrm>
            <a:prstGeom prst="straightConnector1">
              <a:avLst/>
            </a:prstGeom>
            <a:ln w="76200" cmpd="sng">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63800" y="2285999"/>
              <a:ext cx="748908" cy="851854"/>
            </a:xfrm>
            <a:prstGeom prst="straightConnector1">
              <a:avLst/>
            </a:prstGeom>
            <a:ln w="76200" cmpd="sng">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820490" y="2255349"/>
              <a:ext cx="1537859" cy="882504"/>
            </a:xfrm>
            <a:prstGeom prst="straightConnector1">
              <a:avLst/>
            </a:prstGeom>
            <a:ln w="76200" cmpd="sng">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9403553" y="1538737"/>
              <a:ext cx="851771" cy="1599116"/>
            </a:xfrm>
            <a:prstGeom prst="straightConnector1">
              <a:avLst/>
            </a:prstGeom>
            <a:ln w="76200" cmpd="sng">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 idx="1"/>
            </p:cNvCxnSpPr>
            <p:nvPr/>
          </p:nvCxnSpPr>
          <p:spPr>
            <a:xfrm>
              <a:off x="5417348" y="3618230"/>
              <a:ext cx="3132262" cy="371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763250" y="3643827"/>
              <a:ext cx="1043115" cy="344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ext Box 92"/>
          <p:cNvSpPr txBox="1">
            <a:spLocks noChangeArrowheads="1"/>
          </p:cNvSpPr>
          <p:nvPr/>
        </p:nvSpPr>
        <p:spPr bwMode="auto">
          <a:xfrm>
            <a:off x="0" y="914400"/>
            <a:ext cx="9144000" cy="415498"/>
          </a:xfrm>
          <a:prstGeom prst="rect">
            <a:avLst/>
          </a:prstGeom>
          <a:solidFill>
            <a:srgbClr val="92D050"/>
          </a:solidFill>
          <a:ln>
            <a:noFill/>
          </a:ln>
          <a:effectLst/>
        </p:spPr>
        <p:txBody>
          <a:bodyPr wrap="square">
            <a:spAutoFit/>
          </a:bodyPr>
          <a:lstStyle/>
          <a:p>
            <a:pPr algn="ctr" defTabSz="685800">
              <a:spcBef>
                <a:spcPct val="50000"/>
              </a:spcBef>
            </a:pPr>
            <a:r>
              <a:rPr lang="en-US" altLang="zh-CN" sz="2100" b="1" dirty="0" smtClean="0">
                <a:solidFill>
                  <a:srgbClr val="000000"/>
                </a:solidFill>
                <a:latin typeface="Arial" pitchFamily="34" charset="0"/>
                <a:ea typeface="TSC UMing S TT" pitchFamily="49" charset="-120"/>
                <a:cs typeface="Arial" pitchFamily="34" charset="0"/>
              </a:rPr>
              <a:t>Network Data Integration</a:t>
            </a:r>
            <a:endParaRPr lang="zh-CN" altLang="en-US" sz="2100" b="1" dirty="0">
              <a:solidFill>
                <a:srgbClr val="000000"/>
              </a:solidFill>
              <a:latin typeface="Arial" pitchFamily="34" charset="0"/>
              <a:ea typeface="TSC UMing S TT" pitchFamily="49" charset="-120"/>
              <a:cs typeface="Arial" pitchFamily="34" charset="0"/>
            </a:endParaRPr>
          </a:p>
        </p:txBody>
      </p:sp>
      <p:pic>
        <p:nvPicPr>
          <p:cNvPr id="27" name="Picture 34" descr="inside_01_01"/>
          <p:cNvPicPr>
            <a:picLocks noChangeAspect="1" noChangeArrowheads="1"/>
          </p:cNvPicPr>
          <p:nvPr/>
        </p:nvPicPr>
        <p:blipFill>
          <a:blip r:embed="rId6">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451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4419600" y="381002"/>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cs typeface="+mn-cs"/>
            </a:endParaRPr>
          </a:p>
        </p:txBody>
      </p:sp>
      <p:pic>
        <p:nvPicPr>
          <p:cNvPr id="2054" name="Picture 9"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 Box 11"/>
          <p:cNvSpPr txBox="1">
            <a:spLocks noChangeArrowheads="1"/>
          </p:cNvSpPr>
          <p:nvPr/>
        </p:nvSpPr>
        <p:spPr bwMode="auto">
          <a:xfrm>
            <a:off x="381000" y="2514602"/>
            <a:ext cx="85391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TSC UMing S TT" pitchFamily="49" charset="-120"/>
                <a:cs typeface="+mn-cs"/>
              </a:rPr>
              <a:t>Prosopography</a:t>
            </a:r>
            <a:r>
              <a:rPr lang="en-US" altLang="zh-CN" sz="3600" b="1" dirty="0">
                <a:solidFill>
                  <a:srgbClr val="0000FF"/>
                </a:solidFill>
                <a:latin typeface="Times New Roman" panose="02020603050405020304" pitchFamily="18" charset="0"/>
                <a:ea typeface="TSC UMing S TT" pitchFamily="49" charset="-120"/>
              </a:rPr>
              <a:t> </a:t>
            </a:r>
            <a:r>
              <a:rPr lang="en-US" altLang="zh-CN" sz="3600" b="1" dirty="0" smtClean="0">
                <a:solidFill>
                  <a:srgbClr val="0000FF"/>
                </a:solidFill>
                <a:latin typeface="Times New Roman" panose="02020603050405020304" pitchFamily="18" charset="0"/>
                <a:ea typeface="TSC UMing S TT" pitchFamily="49" charset="-120"/>
              </a:rPr>
              <a:t>and Network Analysis</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zh-CN" altLang="en-US" sz="3600" b="1" dirty="0">
                <a:solidFill>
                  <a:srgbClr val="0000FF"/>
                </a:solidFill>
                <a:latin typeface="Times New Roman" panose="02020603050405020304" pitchFamily="18" charset="0"/>
                <a:ea typeface="TSC UMing S TT" pitchFamily="49" charset="-120"/>
              </a:rPr>
              <a:t>群</a:t>
            </a:r>
            <a:r>
              <a:rPr lang="zh-CN" altLang="en-US" sz="3600" b="1" dirty="0" smtClean="0">
                <a:solidFill>
                  <a:srgbClr val="0000FF"/>
                </a:solidFill>
                <a:latin typeface="Times New Roman" panose="02020603050405020304" pitchFamily="18" charset="0"/>
                <a:ea typeface="TSC UMing S TT" pitchFamily="49" charset="-120"/>
              </a:rPr>
              <a:t>體傳記學和網絡分析法</a:t>
            </a:r>
            <a:r>
              <a:rPr kumimoji="0" lang="en-US" altLang="zh-CN"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TSC UMing S TT" pitchFamily="49" charset="-120"/>
                <a:cs typeface="+mn-cs"/>
              </a:rPr>
              <a:t/>
            </a:r>
            <a:br>
              <a:rPr kumimoji="0" lang="en-US" altLang="zh-CN"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TSC UMing S TT" pitchFamily="49" charset="-120"/>
                <a:cs typeface="+mn-cs"/>
              </a:rPr>
            </a:br>
            <a:endParaRPr kumimoji="0" lang="en-US" altLang="zh-CN" sz="1800" b="1" i="0" u="none" strike="noStrike" kern="1200" cap="none" spc="0" normalizeH="0" baseline="0" noProof="0" dirty="0" smtClean="0">
              <a:ln>
                <a:noFill/>
              </a:ln>
              <a:solidFill>
                <a:srgbClr val="0000FF"/>
              </a:solidFill>
              <a:effectLst/>
              <a:uLnTx/>
              <a:uFillTx/>
              <a:latin typeface="Times New Roman" panose="02020603050405020304" pitchFamily="18" charset="0"/>
              <a:ea typeface="TSC UMing S TT" pitchFamily="49" charset="-120"/>
              <a:cs typeface="+mn-cs"/>
            </a:endParaRPr>
          </a:p>
        </p:txBody>
      </p:sp>
    </p:spTree>
    <p:extLst>
      <p:ext uri="{BB962C8B-B14F-4D97-AF65-F5344CB8AC3E}">
        <p14:creationId xmlns:p14="http://schemas.microsoft.com/office/powerpoint/2010/main" val="1698155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685800"/>
          </a:xfrm>
          <a:solidFill>
            <a:srgbClr val="FFFF66"/>
          </a:solidFill>
        </p:spPr>
        <p:txBody>
          <a:bodyPr/>
          <a:lstStyle/>
          <a:p>
            <a:r>
              <a:rPr lang="en-US" altLang="zh-CN" sz="4000" dirty="0" smtClean="0">
                <a:solidFill>
                  <a:srgbClr val="003300"/>
                </a:solidFill>
                <a:ea typeface="宋体" panose="02010600030101010101" pitchFamily="2" charset="-122"/>
              </a:rPr>
              <a:t>Prosopography </a:t>
            </a:r>
            <a:r>
              <a:rPr lang="zh-CN" altLang="en-US" sz="4000" b="1" dirty="0" smtClean="0">
                <a:solidFill>
                  <a:srgbClr val="003300"/>
                </a:solidFill>
                <a:latin typeface="PMingLiU" panose="02020300000000000000" pitchFamily="18" charset="-120"/>
                <a:ea typeface="PMingLiU" panose="02020300000000000000" pitchFamily="18" charset="-120"/>
              </a:rPr>
              <a:t>群體傳記學</a:t>
            </a:r>
            <a:endParaRPr lang="en-US" altLang="zh-CN" sz="4000" b="1" dirty="0">
              <a:latin typeface="PMingLiU" panose="02020300000000000000" pitchFamily="18" charset="-120"/>
              <a:ea typeface="PMingLiU" panose="02020300000000000000" pitchFamily="18" charset="-120"/>
            </a:endParaRPr>
          </a:p>
        </p:txBody>
      </p:sp>
      <p:sp>
        <p:nvSpPr>
          <p:cNvPr id="16387" name="Rectangle 3"/>
          <p:cNvSpPr>
            <a:spLocks noGrp="1" noChangeArrowheads="1"/>
          </p:cNvSpPr>
          <p:nvPr>
            <p:ph type="body" sz="half" idx="1"/>
          </p:nvPr>
        </p:nvSpPr>
        <p:spPr>
          <a:xfrm>
            <a:off x="0" y="914400"/>
            <a:ext cx="8763000" cy="5059363"/>
          </a:xfrm>
        </p:spPr>
        <p:txBody>
          <a:bodyPr/>
          <a:lstStyle/>
          <a:p>
            <a:pPr>
              <a:lnSpc>
                <a:spcPct val="80000"/>
              </a:lnSpc>
              <a:buFontTx/>
              <a:buNone/>
            </a:pPr>
            <a:endParaRPr lang="en-US" altLang="en-US" sz="1600" dirty="0" smtClean="0">
              <a:solidFill>
                <a:schemeClr val="bg1"/>
              </a:solidFill>
              <a:ea typeface="宋体" panose="02010600030101010101" pitchFamily="2" charset="-122"/>
              <a:cs typeface="Times New Roman" panose="02020603050405020304" pitchFamily="18" charset="0"/>
            </a:endParaRPr>
          </a:p>
          <a:p>
            <a:pPr>
              <a:lnSpc>
                <a:spcPct val="80000"/>
              </a:lnSpc>
              <a:buFontTx/>
              <a:buNone/>
            </a:pPr>
            <a:r>
              <a:rPr lang="en-US" altLang="en-US" sz="1600" dirty="0">
                <a:solidFill>
                  <a:schemeClr val="bg1"/>
                </a:solidFill>
                <a:ea typeface="宋体" panose="02010600030101010101" pitchFamily="2" charset="-122"/>
                <a:cs typeface="Times New Roman" panose="02020603050405020304" pitchFamily="18" charset="0"/>
              </a:rPr>
              <a:t>	</a:t>
            </a:r>
            <a:r>
              <a:rPr lang="en-US" altLang="en-US" sz="2400" dirty="0">
                <a:solidFill>
                  <a:schemeClr val="bg1"/>
                </a:solidFill>
                <a:ea typeface="宋体" panose="02010600030101010101" pitchFamily="2" charset="-122"/>
                <a:cs typeface="Times New Roman" panose="02020603050405020304" pitchFamily="18" charset="0"/>
              </a:rPr>
              <a:t>'Prosopography’ is the investigation of the </a:t>
            </a:r>
            <a:r>
              <a:rPr lang="en-US" altLang="en-US" sz="2400" b="1" i="1" dirty="0">
                <a:solidFill>
                  <a:schemeClr val="bg1"/>
                </a:solidFill>
                <a:ea typeface="宋体" panose="02010600030101010101" pitchFamily="2" charset="-122"/>
                <a:cs typeface="Times New Roman" panose="02020603050405020304" pitchFamily="18" charset="0"/>
              </a:rPr>
              <a:t>common background characteristics</a:t>
            </a:r>
            <a:r>
              <a:rPr lang="en-US" altLang="en-US" sz="2400" b="1" dirty="0">
                <a:solidFill>
                  <a:schemeClr val="bg1"/>
                </a:solidFill>
                <a:ea typeface="宋体" panose="02010600030101010101" pitchFamily="2" charset="-122"/>
                <a:cs typeface="Times New Roman" panose="02020603050405020304" pitchFamily="18" charset="0"/>
              </a:rPr>
              <a:t> </a:t>
            </a:r>
            <a:r>
              <a:rPr lang="en-US" altLang="en-US" sz="2400" dirty="0">
                <a:solidFill>
                  <a:schemeClr val="bg1"/>
                </a:solidFill>
                <a:ea typeface="宋体" panose="02010600030101010101" pitchFamily="2" charset="-122"/>
                <a:cs typeface="Times New Roman" panose="02020603050405020304" pitchFamily="18" charset="0"/>
              </a:rPr>
              <a:t>of a </a:t>
            </a:r>
            <a:r>
              <a:rPr lang="en-US" altLang="en-US" sz="2400" b="1" i="1" dirty="0">
                <a:solidFill>
                  <a:schemeClr val="bg1"/>
                </a:solidFill>
                <a:ea typeface="宋体" panose="02010600030101010101" pitchFamily="2" charset="-122"/>
                <a:cs typeface="Times New Roman" panose="02020603050405020304" pitchFamily="18" charset="0"/>
              </a:rPr>
              <a:t>group of actors </a:t>
            </a:r>
            <a:r>
              <a:rPr lang="en-US" altLang="en-US" sz="2400" dirty="0">
                <a:solidFill>
                  <a:schemeClr val="bg1"/>
                </a:solidFill>
                <a:ea typeface="宋体" panose="02010600030101010101" pitchFamily="2" charset="-122"/>
                <a:cs typeface="Times New Roman" panose="02020603050405020304" pitchFamily="18" charset="0"/>
              </a:rPr>
              <a:t>in history by means of a </a:t>
            </a:r>
            <a:r>
              <a:rPr lang="en-US" altLang="en-US" sz="2400" b="1" dirty="0">
                <a:solidFill>
                  <a:schemeClr val="bg1"/>
                </a:solidFill>
                <a:ea typeface="宋体" panose="02010600030101010101" pitchFamily="2" charset="-122"/>
                <a:cs typeface="Times New Roman" panose="02020603050405020304" pitchFamily="18" charset="0"/>
              </a:rPr>
              <a:t>collective study </a:t>
            </a:r>
            <a:r>
              <a:rPr lang="en-US" altLang="en-US" sz="2400" dirty="0">
                <a:solidFill>
                  <a:schemeClr val="bg1"/>
                </a:solidFill>
                <a:ea typeface="宋体" panose="02010600030101010101" pitchFamily="2" charset="-122"/>
                <a:cs typeface="Times New Roman" panose="02020603050405020304" pitchFamily="18" charset="0"/>
              </a:rPr>
              <a:t>of their lives. The method employed is to establish a universe to be studied, and then to ask a set of uniform questions – about birth and death, marriage and family, social origins and inherited economic position, place of residence, education, amount and source of personal wealth, occupation, religion, experience of office and so on. The various types of information about the individuals in the universe are then juxtaposed and combined, and are examined for significant variables. They are tested both for internal correlations and for correlations with other forms of </a:t>
            </a:r>
            <a:r>
              <a:rPr lang="en-US" altLang="en-US" sz="2400" dirty="0" err="1">
                <a:solidFill>
                  <a:schemeClr val="bg1"/>
                </a:solidFill>
                <a:ea typeface="宋体" panose="02010600030101010101" pitchFamily="2" charset="-122"/>
                <a:cs typeface="Times New Roman" panose="02020603050405020304" pitchFamily="18" charset="0"/>
              </a:rPr>
              <a:t>behaviour</a:t>
            </a:r>
            <a:r>
              <a:rPr lang="en-US" altLang="en-US" sz="2400" dirty="0">
                <a:solidFill>
                  <a:schemeClr val="bg1"/>
                </a:solidFill>
                <a:ea typeface="宋体" panose="02010600030101010101" pitchFamily="2" charset="-122"/>
                <a:cs typeface="Times New Roman" panose="02020603050405020304" pitchFamily="18" charset="0"/>
              </a:rPr>
              <a:t> or action. </a:t>
            </a:r>
            <a:endParaRPr lang="en-US" altLang="en-US" sz="2400" dirty="0" smtClean="0">
              <a:solidFill>
                <a:schemeClr val="bg1"/>
              </a:solidFill>
              <a:ea typeface="宋体" panose="02010600030101010101" pitchFamily="2" charset="-122"/>
              <a:cs typeface="Times New Roman" panose="02020603050405020304" pitchFamily="18" charset="0"/>
            </a:endParaRPr>
          </a:p>
          <a:p>
            <a:pPr>
              <a:lnSpc>
                <a:spcPct val="80000"/>
              </a:lnSpc>
              <a:buFontTx/>
              <a:buNone/>
            </a:pPr>
            <a:r>
              <a:rPr lang="en-US" altLang="en-US" sz="2000" dirty="0" smtClean="0">
                <a:solidFill>
                  <a:schemeClr val="bg1"/>
                </a:solidFill>
                <a:ea typeface="宋体" panose="02010600030101010101" pitchFamily="2" charset="-122"/>
                <a:cs typeface="Times New Roman" panose="02020603050405020304" pitchFamily="18" charset="0"/>
              </a:rPr>
              <a:t>			</a:t>
            </a:r>
          </a:p>
          <a:p>
            <a:pPr>
              <a:lnSpc>
                <a:spcPct val="80000"/>
              </a:lnSpc>
              <a:buFontTx/>
              <a:buNone/>
            </a:pPr>
            <a:r>
              <a:rPr lang="en-US" altLang="en-US" sz="2000" dirty="0">
                <a:solidFill>
                  <a:schemeClr val="bg1"/>
                </a:solidFill>
                <a:ea typeface="宋体" panose="02010600030101010101" pitchFamily="2" charset="-122"/>
                <a:cs typeface="Times New Roman" panose="02020603050405020304" pitchFamily="18" charset="0"/>
              </a:rPr>
              <a:t>	</a:t>
            </a:r>
            <a:r>
              <a:rPr lang="en-US" altLang="en-US" sz="2000" dirty="0" smtClean="0">
                <a:solidFill>
                  <a:schemeClr val="bg1"/>
                </a:solidFill>
                <a:ea typeface="宋体" panose="02010600030101010101" pitchFamily="2" charset="-122"/>
                <a:cs typeface="Times New Roman" panose="02020603050405020304" pitchFamily="18" charset="0"/>
              </a:rPr>
              <a:t>		-- L</a:t>
            </a:r>
            <a:r>
              <a:rPr lang="en-US" altLang="en-US" sz="2000" dirty="0">
                <a:solidFill>
                  <a:schemeClr val="bg1"/>
                </a:solidFill>
                <a:ea typeface="宋体" panose="02010600030101010101" pitchFamily="2" charset="-122"/>
                <a:cs typeface="Times New Roman" panose="02020603050405020304" pitchFamily="18" charset="0"/>
              </a:rPr>
              <a:t>. Stone, </a:t>
            </a:r>
            <a:r>
              <a:rPr lang="en-US" altLang="en-US" sz="2000" dirty="0" smtClean="0">
                <a:solidFill>
                  <a:schemeClr val="bg1"/>
                </a:solidFill>
                <a:ea typeface="宋体" panose="02010600030101010101" pitchFamily="2" charset="-122"/>
                <a:cs typeface="Times New Roman" panose="02020603050405020304" pitchFamily="18" charset="0"/>
              </a:rPr>
              <a:t>‘Prosopography’, </a:t>
            </a:r>
            <a:r>
              <a:rPr lang="en-US" altLang="en-US" sz="2000" dirty="0">
                <a:solidFill>
                  <a:schemeClr val="bg1"/>
                </a:solidFill>
                <a:ea typeface="宋体" panose="02010600030101010101" pitchFamily="2" charset="-122"/>
                <a:cs typeface="Times New Roman" panose="02020603050405020304" pitchFamily="18" charset="0"/>
              </a:rPr>
              <a:t>in F. Gilbert and S. </a:t>
            </a:r>
            <a:r>
              <a:rPr lang="en-US" altLang="en-US" sz="2000" dirty="0" err="1">
                <a:solidFill>
                  <a:schemeClr val="bg1"/>
                </a:solidFill>
                <a:ea typeface="宋体" panose="02010600030101010101" pitchFamily="2" charset="-122"/>
                <a:cs typeface="Times New Roman" panose="02020603050405020304" pitchFamily="18" charset="0"/>
              </a:rPr>
              <a:t>Graubard</a:t>
            </a:r>
            <a:r>
              <a:rPr lang="en-US" altLang="en-US" sz="2000" dirty="0">
                <a:solidFill>
                  <a:schemeClr val="bg1"/>
                </a:solidFill>
                <a:ea typeface="宋体" panose="02010600030101010101" pitchFamily="2" charset="-122"/>
                <a:cs typeface="Times New Roman" panose="02020603050405020304" pitchFamily="18" charset="0"/>
              </a:rPr>
              <a:t> </a:t>
            </a:r>
            <a:r>
              <a:rPr lang="en-US" altLang="en-US" sz="2000" dirty="0" smtClean="0">
                <a:solidFill>
                  <a:schemeClr val="bg1"/>
                </a:solidFill>
                <a:ea typeface="宋体" panose="02010600030101010101" pitchFamily="2" charset="-122"/>
                <a:cs typeface="Times New Roman" panose="02020603050405020304" pitchFamily="18" charset="0"/>
              </a:rPr>
              <a:t>		eds</a:t>
            </a:r>
            <a:r>
              <a:rPr lang="en-US" altLang="en-US" sz="2000" dirty="0">
                <a:solidFill>
                  <a:schemeClr val="bg1"/>
                </a:solidFill>
                <a:ea typeface="宋体" panose="02010600030101010101" pitchFamily="2" charset="-122"/>
                <a:cs typeface="Times New Roman" panose="02020603050405020304" pitchFamily="18" charset="0"/>
              </a:rPr>
              <a:t>., </a:t>
            </a:r>
            <a:r>
              <a:rPr lang="en-US" altLang="en-US" sz="2000" i="1" dirty="0">
                <a:solidFill>
                  <a:schemeClr val="bg1"/>
                </a:solidFill>
                <a:ea typeface="宋体" panose="02010600030101010101" pitchFamily="2" charset="-122"/>
                <a:cs typeface="Times New Roman" panose="02020603050405020304" pitchFamily="18" charset="0"/>
              </a:rPr>
              <a:t>Historical Studies Today</a:t>
            </a:r>
            <a:r>
              <a:rPr lang="en-US" altLang="en-US" sz="2000" dirty="0">
                <a:solidFill>
                  <a:schemeClr val="bg1"/>
                </a:solidFill>
                <a:ea typeface="宋体" panose="02010600030101010101" pitchFamily="2" charset="-122"/>
                <a:cs typeface="Times New Roman" panose="02020603050405020304" pitchFamily="18" charset="0"/>
              </a:rPr>
              <a:t> (New York, 1972</a:t>
            </a:r>
            <a:r>
              <a:rPr lang="en-US" altLang="en-US" sz="2000" dirty="0" smtClean="0">
                <a:solidFill>
                  <a:schemeClr val="bg1"/>
                </a:solidFill>
                <a:ea typeface="宋体" panose="02010600030101010101" pitchFamily="2" charset="-122"/>
                <a:cs typeface="Times New Roman" panose="02020603050405020304" pitchFamily="18" charset="0"/>
              </a:rPr>
              <a:t>)</a:t>
            </a:r>
            <a:r>
              <a:rPr lang="en-US" altLang="en-US" sz="2000" dirty="0">
                <a:solidFill>
                  <a:schemeClr val="bg1"/>
                </a:solidFill>
                <a:ea typeface="宋体"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158344011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99" name="Group 31"/>
          <p:cNvGraphicFramePr>
            <a:graphicFrameLocks noGrp="1"/>
          </p:cNvGraphicFramePr>
          <p:nvPr>
            <p:ph/>
          </p:nvPr>
        </p:nvGraphicFramePr>
        <p:xfrm>
          <a:off x="357190" y="2193925"/>
          <a:ext cx="8531225" cy="4365626"/>
        </p:xfrm>
        <a:graphic>
          <a:graphicData uri="http://schemas.openxmlformats.org/drawingml/2006/table">
            <a:tbl>
              <a:tblPr/>
              <a:tblGrid>
                <a:gridCol w="1700212">
                  <a:extLst>
                    <a:ext uri="{9D8B030D-6E8A-4147-A177-3AD203B41FA5}">
                      <a16:colId xmlns:a16="http://schemas.microsoft.com/office/drawing/2014/main" val="2902825500"/>
                    </a:ext>
                  </a:extLst>
                </a:gridCol>
                <a:gridCol w="935038">
                  <a:extLst>
                    <a:ext uri="{9D8B030D-6E8A-4147-A177-3AD203B41FA5}">
                      <a16:colId xmlns:a16="http://schemas.microsoft.com/office/drawing/2014/main" val="3513212221"/>
                    </a:ext>
                  </a:extLst>
                </a:gridCol>
                <a:gridCol w="2035175">
                  <a:extLst>
                    <a:ext uri="{9D8B030D-6E8A-4147-A177-3AD203B41FA5}">
                      <a16:colId xmlns:a16="http://schemas.microsoft.com/office/drawing/2014/main" val="3792254077"/>
                    </a:ext>
                  </a:extLst>
                </a:gridCol>
                <a:gridCol w="3860800">
                  <a:extLst>
                    <a:ext uri="{9D8B030D-6E8A-4147-A177-3AD203B41FA5}">
                      <a16:colId xmlns:a16="http://schemas.microsoft.com/office/drawing/2014/main" val="229412344"/>
                    </a:ext>
                  </a:extLst>
                </a:gridCol>
              </a:tblGrid>
              <a:tr h="7286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Name</a:t>
                      </a:r>
                      <a:b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Dates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Offices</a:t>
                      </a:r>
                      <a:b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任官</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Associations</a:t>
                      </a:r>
                      <a:b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b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社會關係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5238572"/>
                  </a:ext>
                </a:extLst>
              </a:tr>
              <a:tr h="36369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司馬光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1019-1086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(1) 1059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度支勾院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Budget Auditor; (2) 1085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門下侍郎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Executive of the Chancellery; (3) 1086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左僕射兼門下侍郎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Left Executive, Dept of Ministries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(1) Yuanyou coalition member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元祐黨</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 (2) An Dun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安惇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Desires opposed by; (3) Chao Buzhi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晁補之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by; (4) Chen Jian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陳薦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 (5) Chen Min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陳敏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Honored by; (6) Cheng Yi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程頤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Recommended; (7) Ding Du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丁度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 (8) Fan Chunli </a:t>
                      </a:r>
                      <a:r>
                        <a:rPr kumimoji="0" lang="zh-CN" altLang="en-US" sz="2000" b="0" i="0" u="none" strike="noStrike" cap="none" normalizeH="0" baseline="0" smtClean="0">
                          <a:ln>
                            <a:noFill/>
                          </a:ln>
                          <a:solidFill>
                            <a:schemeClr val="tx1"/>
                          </a:solidFill>
                          <a:effectLst/>
                          <a:latin typeface="Arial" panose="020B0604020202020204" pitchFamily="34" charset="0"/>
                          <a:ea typeface="TSC UMing S TT" pitchFamily="49" charset="-120"/>
                        </a:rPr>
                        <a:t>范純禮 </a:t>
                      </a:r>
                      <a:r>
                        <a:rPr kumimoji="0" lang="en-US" altLang="zh-CN" sz="2000" b="0" i="0" u="none" strike="noStrike" cap="none" normalizeH="0" baseline="0" smtClean="0">
                          <a:ln>
                            <a:noFill/>
                          </a:ln>
                          <a:solidFill>
                            <a:schemeClr val="tx1"/>
                          </a:solidFill>
                          <a:effectLst/>
                          <a:latin typeface="Arial" panose="020B0604020202020204" pitchFamily="34" charset="0"/>
                          <a:ea typeface="TSC UMing S TT" pitchFamily="49" charset="-120"/>
                        </a:rPr>
                        <a:t>Patron of;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9013514"/>
                  </a:ext>
                </a:extLst>
              </a:tr>
            </a:tbl>
          </a:graphicData>
        </a:graphic>
      </p:graphicFrame>
      <p:sp>
        <p:nvSpPr>
          <p:cNvPr id="7187" name="Text Box 64"/>
          <p:cNvSpPr txBox="1">
            <a:spLocks noChangeArrowheads="1"/>
          </p:cNvSpPr>
          <p:nvPr/>
        </p:nvSpPr>
        <p:spPr bwMode="auto">
          <a:xfrm>
            <a:off x="485775" y="1176340"/>
            <a:ext cx="5437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400">
                <a:solidFill>
                  <a:srgbClr val="000000"/>
                </a:solidFill>
              </a:rPr>
              <a:t>A Subset of the Data on Sima Guang:</a:t>
            </a:r>
          </a:p>
          <a:p>
            <a:pPr eaLnBrk="1" fontAlgn="base" hangingPunct="1">
              <a:spcBef>
                <a:spcPct val="0"/>
              </a:spcBef>
              <a:spcAft>
                <a:spcPct val="0"/>
              </a:spcAft>
              <a:defRPr/>
            </a:pPr>
            <a:r>
              <a:rPr lang="zh-CN" altLang="en-US" sz="2400">
                <a:solidFill>
                  <a:srgbClr val="000000"/>
                </a:solidFill>
              </a:rPr>
              <a:t>有關司馬光的部分數據：</a:t>
            </a:r>
          </a:p>
        </p:txBody>
      </p:sp>
      <p:pic>
        <p:nvPicPr>
          <p:cNvPr id="7188" name="Picture 65"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80945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228600"/>
            <a:ext cx="8229600" cy="914400"/>
          </a:xfrm>
          <a:solidFill>
            <a:srgbClr val="FFFF66"/>
          </a:solidFill>
        </p:spPr>
        <p:txBody>
          <a:bodyPr/>
          <a:lstStyle/>
          <a:p>
            <a:r>
              <a:rPr lang="zh-CN" altLang="en-US" b="1" dirty="0">
                <a:solidFill>
                  <a:srgbClr val="003300"/>
                </a:solidFill>
                <a:latin typeface="PMingLiU" panose="02020300000000000000" pitchFamily="18" charset="-120"/>
                <a:ea typeface="PMingLiU" panose="02020300000000000000" pitchFamily="18" charset="-120"/>
              </a:rPr>
              <a:t>群體傳記</a:t>
            </a:r>
            <a:r>
              <a:rPr lang="zh-CN" altLang="en-US" b="1" dirty="0" smtClean="0">
                <a:solidFill>
                  <a:srgbClr val="003300"/>
                </a:solidFill>
                <a:latin typeface="PMingLiU" panose="02020300000000000000" pitchFamily="18" charset="-120"/>
                <a:ea typeface="PMingLiU" panose="02020300000000000000" pitchFamily="18" charset="-120"/>
              </a:rPr>
              <a:t>學 </a:t>
            </a:r>
            <a:r>
              <a:rPr lang="en-US" altLang="zh-CN" b="1" dirty="0" smtClean="0">
                <a:solidFill>
                  <a:srgbClr val="003300"/>
                </a:solidFill>
                <a:latin typeface="PMingLiU" panose="02020300000000000000" pitchFamily="18" charset="-120"/>
                <a:ea typeface="PMingLiU" panose="02020300000000000000" pitchFamily="18" charset="-120"/>
              </a:rPr>
              <a:t>(</a:t>
            </a:r>
            <a:r>
              <a:rPr lang="en-US" altLang="zh-CN" dirty="0" smtClean="0">
                <a:solidFill>
                  <a:srgbClr val="003300"/>
                </a:solidFill>
                <a:ea typeface="宋体" panose="02010600030101010101" pitchFamily="2" charset="-122"/>
              </a:rPr>
              <a:t>Prosopography)</a:t>
            </a:r>
            <a:endParaRPr lang="en-US" altLang="en-US" dirty="0">
              <a:solidFill>
                <a:srgbClr val="003300"/>
              </a:solidFill>
            </a:endParaRPr>
          </a:p>
        </p:txBody>
      </p:sp>
      <p:sp>
        <p:nvSpPr>
          <p:cNvPr id="106500" name="Rectangle 4"/>
          <p:cNvSpPr>
            <a:spLocks noGrp="1" noChangeArrowheads="1"/>
          </p:cNvSpPr>
          <p:nvPr>
            <p:ph sz="half" idx="2"/>
          </p:nvPr>
        </p:nvSpPr>
        <p:spPr>
          <a:xfrm>
            <a:off x="0" y="1524000"/>
            <a:ext cx="9144000" cy="4800600"/>
          </a:xfrm>
          <a:solidFill>
            <a:schemeClr val="tx1"/>
          </a:solidFill>
        </p:spPr>
        <p:txBody>
          <a:bodyPr/>
          <a:lstStyle/>
          <a:p>
            <a:pPr>
              <a:buFontTx/>
              <a:buNone/>
            </a:pPr>
            <a:r>
              <a:rPr lang="en-US" altLang="zh-TW" sz="2800" dirty="0">
                <a:solidFill>
                  <a:schemeClr val="bg1"/>
                </a:solidFill>
                <a:ea typeface="PMingLiU" panose="02020300000000000000" pitchFamily="18" charset="-120"/>
              </a:rPr>
              <a:t>	</a:t>
            </a:r>
            <a:r>
              <a:rPr lang="zh-CN" altLang="en-US" sz="2800" dirty="0" smtClean="0">
                <a:solidFill>
                  <a:schemeClr val="bg1"/>
                </a:solidFill>
                <a:ea typeface="PMingLiU" panose="02020300000000000000" pitchFamily="18" charset="-120"/>
              </a:rPr>
              <a:t>「群</a:t>
            </a:r>
            <a:r>
              <a:rPr lang="zh-CN" altLang="en-US" sz="2800" dirty="0">
                <a:solidFill>
                  <a:schemeClr val="bg1"/>
                </a:solidFill>
                <a:ea typeface="PMingLiU" panose="02020300000000000000" pitchFamily="18" charset="-120"/>
              </a:rPr>
              <a:t>體</a:t>
            </a:r>
            <a:r>
              <a:rPr lang="zh-TW" altLang="en-US" sz="2800" dirty="0" smtClean="0">
                <a:solidFill>
                  <a:schemeClr val="bg1"/>
                </a:solidFill>
                <a:ea typeface="PMingLiU" panose="02020300000000000000" pitchFamily="18" charset="-120"/>
              </a:rPr>
              <a:t>傳記學</a:t>
            </a:r>
            <a:r>
              <a:rPr lang="zh-CN" altLang="en-US" sz="2800" dirty="0" smtClean="0">
                <a:solidFill>
                  <a:schemeClr val="bg1"/>
                </a:solidFill>
                <a:ea typeface="PMingLiU" panose="02020300000000000000" pitchFamily="18" charset="-120"/>
              </a:rPr>
              <a:t>」</a:t>
            </a:r>
            <a:r>
              <a:rPr lang="zh-TW" altLang="en-US" sz="2800" dirty="0" smtClean="0">
                <a:solidFill>
                  <a:schemeClr val="bg1"/>
                </a:solidFill>
                <a:ea typeface="PMingLiU" panose="02020300000000000000" pitchFamily="18" charset="-120"/>
              </a:rPr>
              <a:t> 為透過對一群人之生平作集體性研究，</a:t>
            </a:r>
            <a:r>
              <a:rPr lang="zh-TW" altLang="en-US" sz="2800" dirty="0">
                <a:solidFill>
                  <a:schemeClr val="bg1"/>
                </a:solidFill>
                <a:ea typeface="PMingLiU" panose="02020300000000000000" pitchFamily="18" charset="-120"/>
              </a:rPr>
              <a:t>而對這群歷史人物之共同背景特徵所作的探討。其採用的方法為建立一個研究的場域</a:t>
            </a:r>
            <a:r>
              <a:rPr lang="zh-TW" altLang="zh-CN" sz="2800" dirty="0">
                <a:solidFill>
                  <a:schemeClr val="bg1"/>
                </a:solidFill>
                <a:ea typeface="PMingLiU" panose="02020300000000000000" pitchFamily="18" charset="-120"/>
              </a:rPr>
              <a:t> </a:t>
            </a:r>
            <a:r>
              <a:rPr lang="en-US" altLang="zh-TW" sz="2800" dirty="0">
                <a:solidFill>
                  <a:schemeClr val="bg1"/>
                </a:solidFill>
                <a:ea typeface="PMingLiU" panose="02020300000000000000" pitchFamily="18" charset="-120"/>
              </a:rPr>
              <a:t>(a universe to be studied)</a:t>
            </a:r>
            <a:r>
              <a:rPr lang="zh-TW" altLang="en-US" sz="2800" dirty="0">
                <a:solidFill>
                  <a:schemeClr val="bg1"/>
                </a:solidFill>
                <a:latin typeface="PMingLiU" panose="02020300000000000000" pitchFamily="18" charset="-120"/>
                <a:ea typeface="PMingLiU" panose="02020300000000000000" pitchFamily="18" charset="-120"/>
              </a:rPr>
              <a:t>，然後詢問一組統一化的問題</a:t>
            </a:r>
            <a:r>
              <a:rPr lang="en-US" altLang="zh-TW" sz="2800" dirty="0">
                <a:solidFill>
                  <a:schemeClr val="bg1"/>
                </a:solidFill>
                <a:latin typeface="PMingLiU" panose="02020300000000000000" pitchFamily="18" charset="-120"/>
                <a:ea typeface="PMingLiU" panose="02020300000000000000" pitchFamily="18" charset="-120"/>
              </a:rPr>
              <a:t>---</a:t>
            </a:r>
            <a:r>
              <a:rPr lang="zh-TW" altLang="en-US" sz="2800" dirty="0">
                <a:solidFill>
                  <a:schemeClr val="bg1"/>
                </a:solidFill>
                <a:latin typeface="PMingLiU" panose="02020300000000000000" pitchFamily="18" charset="-120"/>
                <a:ea typeface="PMingLiU" panose="02020300000000000000" pitchFamily="18" charset="-120"/>
              </a:rPr>
              <a:t>關於出生與死亡，婚姻與家庭，社會出身與其繼承的經濟地位，居住地，教育，個人財富之數量與來源，職業，宗教，公職經驗等等。然後將身處此一場域之所有個人的各種類型資訊並列與結合，檢查其重要的變數。研究者測試這些資訊的內在相關性，以及其與其他行為與行動模式的相關性。</a:t>
            </a:r>
            <a:r>
              <a:rPr lang="en-US" altLang="zh-TW" sz="2000" dirty="0">
                <a:solidFill>
                  <a:schemeClr val="bg1"/>
                </a:solidFill>
                <a:ea typeface="PMingLiU" panose="02020300000000000000" pitchFamily="18" charset="-120"/>
              </a:rPr>
              <a:t>(L. Stone, 'Prosopography', in F. Gilbert and S. </a:t>
            </a:r>
            <a:r>
              <a:rPr lang="en-US" altLang="zh-TW" sz="2000" dirty="0" err="1">
                <a:solidFill>
                  <a:schemeClr val="bg1"/>
                </a:solidFill>
                <a:ea typeface="PMingLiU" panose="02020300000000000000" pitchFamily="18" charset="-120"/>
              </a:rPr>
              <a:t>Graubard</a:t>
            </a:r>
            <a:r>
              <a:rPr lang="en-US" altLang="zh-TW" sz="2000" dirty="0">
                <a:solidFill>
                  <a:schemeClr val="bg1"/>
                </a:solidFill>
                <a:ea typeface="PMingLiU" panose="02020300000000000000" pitchFamily="18" charset="-120"/>
              </a:rPr>
              <a:t> eds., </a:t>
            </a:r>
            <a:r>
              <a:rPr lang="en-US" altLang="zh-TW" sz="2000" i="1" dirty="0">
                <a:solidFill>
                  <a:schemeClr val="bg1"/>
                </a:solidFill>
                <a:ea typeface="PMingLiU" panose="02020300000000000000" pitchFamily="18" charset="-120"/>
              </a:rPr>
              <a:t>Historical Studies Today</a:t>
            </a:r>
            <a:r>
              <a:rPr lang="en-US" altLang="zh-TW" sz="2000" dirty="0">
                <a:solidFill>
                  <a:schemeClr val="bg1"/>
                </a:solidFill>
                <a:ea typeface="PMingLiU" panose="02020300000000000000" pitchFamily="18" charset="-120"/>
              </a:rPr>
              <a:t> (New York, 1972)</a:t>
            </a:r>
            <a:endParaRPr lang="en-US" altLang="en-US" sz="2000" dirty="0">
              <a:solidFill>
                <a:schemeClr val="bg1"/>
              </a:solidFill>
              <a:ea typeface="PMingLiU" panose="02020300000000000000" pitchFamily="18" charset="-120"/>
            </a:endParaRPr>
          </a:p>
        </p:txBody>
      </p:sp>
    </p:spTree>
    <p:extLst>
      <p:ext uri="{BB962C8B-B14F-4D97-AF65-F5344CB8AC3E}">
        <p14:creationId xmlns:p14="http://schemas.microsoft.com/office/powerpoint/2010/main" val="25176518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http://www.soomal.com/images/doc/20120106/000159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3846" y="2996952"/>
            <a:ext cx="3134967" cy="34800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henan.china.com.cn/sitedata/resource/images/201109/20110927193824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74" y="457200"/>
            <a:ext cx="2171108" cy="30133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upload.wikimedia.org/wikipedia/commons/f/f8/Liang_Kai_-_Li_Bai_Strolling.jpg"/>
          <p:cNvPicPr>
            <a:picLocks noChangeAspect="1" noChangeArrowheads="1"/>
          </p:cNvPicPr>
          <p:nvPr/>
        </p:nvPicPr>
        <p:blipFill rotWithShape="1">
          <a:blip r:embed="rId6">
            <a:extLst>
              <a:ext uri="{28A0092B-C50C-407E-A947-70E740481C1C}">
                <a14:useLocalDpi xmlns:a14="http://schemas.microsoft.com/office/drawing/2010/main" val="0"/>
              </a:ext>
            </a:extLst>
          </a:blip>
          <a:srcRect t="17582"/>
          <a:stretch/>
        </p:blipFill>
        <p:spPr bwMode="auto">
          <a:xfrm>
            <a:off x="3120824" y="2133600"/>
            <a:ext cx="1984576" cy="439631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526252" y="1579602"/>
            <a:ext cx="1173719" cy="553998"/>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Li </a:t>
            </a:r>
            <a:r>
              <a:rPr kumimoji="0" lang="en-US" altLang="zh-CN" sz="1500" b="1" i="0" u="none" strike="noStrike" kern="1200" cap="none" spc="0" normalizeH="0" baseline="0" noProof="0" dirty="0" err="1">
                <a:ln>
                  <a:noFill/>
                </a:ln>
                <a:solidFill>
                  <a:prstClr val="white"/>
                </a:solidFill>
                <a:effectLst/>
                <a:uLnTx/>
                <a:uFillTx/>
                <a:latin typeface="Arial Unicode MS" pitchFamily="34" charset="-122"/>
                <a:ea typeface="Arial Unicode MS" pitchFamily="34" charset="-122"/>
                <a:cs typeface="Arial Unicode MS" pitchFamily="34" charset="-122"/>
              </a:rPr>
              <a:t>Bai</a:t>
            </a: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  </a:t>
            </a:r>
            <a:r>
              <a:rPr kumimoji="0" lang="zh-CN" altLang="en-US"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李白 </a:t>
            </a:r>
            <a:endPar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(701-762)</a:t>
            </a:r>
            <a:endParaRPr kumimoji="0" lang="zh-CN" altLang="en-US"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endParaRPr>
          </a:p>
        </p:txBody>
      </p:sp>
      <p:sp>
        <p:nvSpPr>
          <p:cNvPr id="11" name="矩形 10"/>
          <p:cNvSpPr/>
          <p:nvPr/>
        </p:nvSpPr>
        <p:spPr>
          <a:xfrm>
            <a:off x="492785" y="3516119"/>
            <a:ext cx="1890210"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Wang </a:t>
            </a:r>
            <a:r>
              <a:rPr kumimoji="0" lang="en-US" altLang="zh-CN" sz="1500" b="1" i="0" u="none" strike="noStrike" kern="1200" cap="none" spc="0" normalizeH="0" baseline="0" noProof="0" dirty="0" err="1">
                <a:ln>
                  <a:noFill/>
                </a:ln>
                <a:solidFill>
                  <a:prstClr val="white"/>
                </a:solidFill>
                <a:effectLst/>
                <a:uLnTx/>
                <a:uFillTx/>
                <a:latin typeface="Arial Unicode MS" pitchFamily="34" charset="-122"/>
                <a:ea typeface="Arial Unicode MS" pitchFamily="34" charset="-122"/>
                <a:cs typeface="Arial Unicode MS" pitchFamily="34" charset="-122"/>
              </a:rPr>
              <a:t>Anshi</a:t>
            </a: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 </a:t>
            </a:r>
            <a:r>
              <a:rPr kumimoji="0" lang="zh-CN" altLang="en-US"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王安石</a:t>
            </a: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(1021-1086)</a:t>
            </a:r>
            <a:endParaRPr kumimoji="0" lang="zh-CN" altLang="en-US"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endParaRPr>
          </a:p>
        </p:txBody>
      </p:sp>
      <p:sp>
        <p:nvSpPr>
          <p:cNvPr id="12" name="矩形 11"/>
          <p:cNvSpPr/>
          <p:nvPr/>
        </p:nvSpPr>
        <p:spPr>
          <a:xfrm>
            <a:off x="6400800" y="2452786"/>
            <a:ext cx="1890210"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Zhu Xi </a:t>
            </a:r>
            <a:r>
              <a:rPr kumimoji="0" lang="zh-CN" altLang="en-US"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朱熹</a:t>
            </a:r>
            <a:endPar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(1170-1200)</a:t>
            </a:r>
            <a:endParaRPr kumimoji="0" lang="zh-CN" altLang="en-US" sz="15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268371341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shanxi.sinaimg.cn/2013/0514/U9250P1196DT20130514093804.jp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AutoShape 4" descr="http://shanxi.sinaimg.cn/2013/0514/U9250P1196DT20130514093804.jp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8072"/>
          <a:stretch/>
        </p:blipFill>
        <p:spPr bwMode="auto">
          <a:xfrm>
            <a:off x="0" y="228022"/>
            <a:ext cx="9144000" cy="556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86050" y="5943600"/>
            <a:ext cx="3867150"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itchFamily="34" charset="0"/>
                <a:ea typeface="宋体" panose="02010600030101010101" pitchFamily="2" charset="-122"/>
                <a:cs typeface="Arial" pitchFamily="34" charset="0"/>
              </a:rPr>
              <a:t>PROSOPOGRAPHY</a:t>
            </a:r>
            <a:endParaRPr kumimoji="0" lang="en-US" sz="28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5198332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71" t="-15211" r="1726" b="15211"/>
          <a:stretch/>
        </p:blipFill>
        <p:spPr>
          <a:xfrm>
            <a:off x="621890" y="228600"/>
            <a:ext cx="7988710" cy="6337645"/>
          </a:xfrm>
          <a:prstGeom prst="rect">
            <a:avLst/>
          </a:prstGeom>
        </p:spPr>
      </p:pic>
      <p:pic>
        <p:nvPicPr>
          <p:cNvPr id="3" name="Picture 2"/>
          <p:cNvPicPr>
            <a:picLocks noChangeAspect="1"/>
          </p:cNvPicPr>
          <p:nvPr/>
        </p:nvPicPr>
        <p:blipFill>
          <a:blip r:embed="rId4"/>
          <a:stretch>
            <a:fillRect/>
          </a:stretch>
        </p:blipFill>
        <p:spPr>
          <a:xfrm>
            <a:off x="7543800" y="5467591"/>
            <a:ext cx="698146" cy="1098654"/>
          </a:xfrm>
          <a:prstGeom prst="rect">
            <a:avLst/>
          </a:prstGeom>
        </p:spPr>
      </p:pic>
      <p:sp>
        <p:nvSpPr>
          <p:cNvPr id="4" name="TextBox 3"/>
          <p:cNvSpPr txBox="1"/>
          <p:nvPr/>
        </p:nvSpPr>
        <p:spPr>
          <a:xfrm>
            <a:off x="457200" y="427834"/>
            <a:ext cx="8001000" cy="646331"/>
          </a:xfrm>
          <a:prstGeom prst="rect">
            <a:avLst/>
          </a:prstGeom>
          <a:noFill/>
        </p:spPr>
        <p:txBody>
          <a:bodyPr wrap="square" rtlCol="0">
            <a:spAutoFit/>
          </a:bodyPr>
          <a:lstStyle/>
          <a:p>
            <a:pPr algn="ctr" defTabSz="685800"/>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Burial Sites of Sichuanese Official </a:t>
            </a:r>
            <a:r>
              <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rPr>
              <a:t>Families</a:t>
            </a:r>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a:t>
            </a:r>
            <a:endPar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endParaRPr>
          </a:p>
          <a:p>
            <a:pPr algn="ctr" defTabSz="685800"/>
            <a:r>
              <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rPr>
              <a:t>Established </a:t>
            </a:r>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Prior to 1090</a:t>
            </a:r>
            <a:endParaRPr lang="en-US" b="1"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25781713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689" t="18572" r="8837"/>
          <a:stretch/>
        </p:blipFill>
        <p:spPr>
          <a:xfrm>
            <a:off x="1447800" y="1219200"/>
            <a:ext cx="6629400" cy="5474917"/>
          </a:xfrm>
          <a:prstGeom prst="rect">
            <a:avLst/>
          </a:prstGeom>
        </p:spPr>
      </p:pic>
      <p:sp>
        <p:nvSpPr>
          <p:cNvPr id="8" name="TextBox 7"/>
          <p:cNvSpPr txBox="1"/>
          <p:nvPr/>
        </p:nvSpPr>
        <p:spPr>
          <a:xfrm>
            <a:off x="457200" y="427834"/>
            <a:ext cx="8001000" cy="646331"/>
          </a:xfrm>
          <a:prstGeom prst="rect">
            <a:avLst/>
          </a:prstGeom>
          <a:noFill/>
        </p:spPr>
        <p:txBody>
          <a:bodyPr wrap="square" rtlCol="0">
            <a:spAutoFit/>
          </a:bodyPr>
          <a:lstStyle/>
          <a:p>
            <a:pPr algn="ctr" defTabSz="685800"/>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Burial Sites of Sichuanese Official </a:t>
            </a:r>
            <a:r>
              <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rPr>
              <a:t>Families</a:t>
            </a:r>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a:t>
            </a:r>
            <a:endPar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endParaRPr>
          </a:p>
          <a:p>
            <a:pPr algn="ctr" defTabSz="685800"/>
            <a:r>
              <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rPr>
              <a:t>Established After </a:t>
            </a:r>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1090</a:t>
            </a:r>
            <a:endParaRPr lang="en-US" b="1"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1237469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834" t="14648" r="8836" b="2723"/>
          <a:stretch/>
        </p:blipFill>
        <p:spPr>
          <a:xfrm>
            <a:off x="1447800" y="1143000"/>
            <a:ext cx="6629400" cy="5545505"/>
          </a:xfrm>
          <a:prstGeom prst="rect">
            <a:avLst/>
          </a:prstGeom>
        </p:spPr>
      </p:pic>
      <p:sp>
        <p:nvSpPr>
          <p:cNvPr id="5" name="TextBox 4"/>
          <p:cNvSpPr txBox="1"/>
          <p:nvPr/>
        </p:nvSpPr>
        <p:spPr>
          <a:xfrm>
            <a:off x="457200" y="427834"/>
            <a:ext cx="8001000" cy="646331"/>
          </a:xfrm>
          <a:prstGeom prst="rect">
            <a:avLst/>
          </a:prstGeom>
          <a:noFill/>
        </p:spPr>
        <p:txBody>
          <a:bodyPr wrap="square" rtlCol="0">
            <a:spAutoFit/>
          </a:bodyPr>
          <a:lstStyle/>
          <a:p>
            <a:pPr algn="ctr" defTabSz="685800"/>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Burial Sites of Sichuanese Official </a:t>
            </a:r>
            <a:r>
              <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rPr>
              <a:t>Families</a:t>
            </a:r>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a:t>
            </a:r>
            <a:endPar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endParaRPr>
          </a:p>
          <a:p>
            <a:pPr algn="ctr" defTabSz="685800"/>
            <a:r>
              <a:rPr lang="en-US" altLang="zh-CN" b="1" dirty="0" smtClean="0">
                <a:solidFill>
                  <a:prstClr val="white"/>
                </a:solidFill>
                <a:latin typeface="Arial" panose="020B0604020202020204" pitchFamily="34" charset="0"/>
                <a:ea typeface="PMingLiU" panose="02020500000000000000" pitchFamily="18" charset="-120"/>
                <a:cs typeface="Arial" panose="020B0604020202020204" pitchFamily="34" charset="0"/>
              </a:rPr>
              <a:t>Established After </a:t>
            </a:r>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1090</a:t>
            </a:r>
            <a:endParaRPr lang="en-US" b="1"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10076957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6082" r="19867"/>
          <a:stretch/>
        </p:blipFill>
        <p:spPr>
          <a:xfrm>
            <a:off x="357187" y="1896576"/>
            <a:ext cx="4100513" cy="400782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6648" r="20619"/>
          <a:stretch/>
        </p:blipFill>
        <p:spPr>
          <a:xfrm>
            <a:off x="4743450" y="1896576"/>
            <a:ext cx="4000500" cy="4007823"/>
          </a:xfrm>
          <a:prstGeom prst="rect">
            <a:avLst/>
          </a:prstGeom>
        </p:spPr>
      </p:pic>
      <p:sp>
        <p:nvSpPr>
          <p:cNvPr id="4" name="TextBox 3"/>
          <p:cNvSpPr txBox="1"/>
          <p:nvPr/>
        </p:nvSpPr>
        <p:spPr>
          <a:xfrm>
            <a:off x="357187" y="979007"/>
            <a:ext cx="8386763" cy="877163"/>
          </a:xfrm>
          <a:prstGeom prst="rect">
            <a:avLst/>
          </a:prstGeom>
          <a:noFill/>
        </p:spPr>
        <p:txBody>
          <a:bodyPr wrap="square" rtlCol="0">
            <a:spAutoFit/>
          </a:bodyPr>
          <a:lstStyle/>
          <a:p>
            <a:pPr algn="ctr" defTabSz="685800"/>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Local Appointments of Sichuan Men, by Year of Entry into Government</a:t>
            </a:r>
          </a:p>
          <a:p>
            <a:pPr algn="ctr" defTabSz="685800"/>
            <a:endParaRPr lang="en-US" altLang="zh-CN" sz="1500" b="1" dirty="0">
              <a:solidFill>
                <a:prstClr val="white"/>
              </a:solidFill>
              <a:latin typeface="Arial" panose="020B0604020202020204" pitchFamily="34" charset="0"/>
              <a:ea typeface="PMingLiU" panose="02020500000000000000" pitchFamily="18" charset="-120"/>
              <a:cs typeface="Arial" panose="020B0604020202020204" pitchFamily="34" charset="0"/>
            </a:endParaRPr>
          </a:p>
          <a:p>
            <a:pPr defTabSz="685800"/>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		965-1019					     1020-1059</a:t>
            </a:r>
            <a:endParaRPr lang="en-US" b="1"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40751667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57187" y="979007"/>
            <a:ext cx="8386763" cy="877163"/>
          </a:xfrm>
          <a:prstGeom prst="rect">
            <a:avLst/>
          </a:prstGeom>
          <a:noFill/>
        </p:spPr>
        <p:txBody>
          <a:bodyPr wrap="square" rtlCol="0">
            <a:spAutoFit/>
          </a:bodyPr>
          <a:lstStyle/>
          <a:p>
            <a:pPr algn="ctr" defTabSz="685800"/>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Local Appointments of Sichuan Men, by Year of Entry into Government</a:t>
            </a:r>
          </a:p>
          <a:p>
            <a:pPr algn="ctr" defTabSz="685800"/>
            <a:endParaRPr lang="en-US" altLang="zh-CN" sz="1500" b="1" dirty="0">
              <a:solidFill>
                <a:prstClr val="white"/>
              </a:solidFill>
              <a:latin typeface="Arial" panose="020B0604020202020204" pitchFamily="34" charset="0"/>
              <a:ea typeface="PMingLiU" panose="02020500000000000000" pitchFamily="18" charset="-120"/>
              <a:cs typeface="Arial" panose="020B0604020202020204" pitchFamily="34" charset="0"/>
            </a:endParaRPr>
          </a:p>
          <a:p>
            <a:pPr defTabSz="685800"/>
            <a:r>
              <a:rPr lang="en-US" altLang="zh-CN" b="1" dirty="0">
                <a:solidFill>
                  <a:prstClr val="white"/>
                </a:solidFill>
                <a:latin typeface="Arial" panose="020B0604020202020204" pitchFamily="34" charset="0"/>
                <a:ea typeface="PMingLiU" panose="02020500000000000000" pitchFamily="18" charset="-120"/>
                <a:cs typeface="Arial" panose="020B0604020202020204" pitchFamily="34" charset="0"/>
              </a:rPr>
              <a:t>		1060-1127					     1128-1241</a:t>
            </a:r>
            <a:endParaRPr lang="en-US" b="1"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647" r="19867"/>
          <a:stretch/>
        </p:blipFill>
        <p:spPr>
          <a:xfrm>
            <a:off x="400050" y="1896576"/>
            <a:ext cx="4057650" cy="400782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7212" r="20243"/>
          <a:stretch/>
        </p:blipFill>
        <p:spPr>
          <a:xfrm>
            <a:off x="4743450" y="1907202"/>
            <a:ext cx="3986213" cy="4007823"/>
          </a:xfrm>
          <a:prstGeom prst="rect">
            <a:avLst/>
          </a:prstGeom>
        </p:spPr>
      </p:pic>
    </p:spTree>
    <p:extLst>
      <p:ext uri="{BB962C8B-B14F-4D97-AF65-F5344CB8AC3E}">
        <p14:creationId xmlns:p14="http://schemas.microsoft.com/office/powerpoint/2010/main" val="40611200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81000"/>
            <a:ext cx="7987553" cy="6172200"/>
          </a:xfrm>
          <a:prstGeom prst="rect">
            <a:avLst/>
          </a:prstGeom>
        </p:spPr>
      </p:pic>
    </p:spTree>
    <p:extLst>
      <p:ext uri="{BB962C8B-B14F-4D97-AF65-F5344CB8AC3E}">
        <p14:creationId xmlns:p14="http://schemas.microsoft.com/office/powerpoint/2010/main" val="23618187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zh-CN" sz="3200" b="1" smtClean="0">
                <a:latin typeface="Arial" panose="020B0604020202020204" pitchFamily="34" charset="0"/>
                <a:ea typeface="DFKai-SB" panose="03000509000000000000" pitchFamily="65" charset="-120"/>
                <a:cs typeface="Arial" panose="020B0604020202020204" pitchFamily="34" charset="0"/>
              </a:rPr>
              <a:t>Network Analysis as a </a:t>
            </a:r>
            <a:r>
              <a:rPr lang="en-US" altLang="zh-CN" sz="3200" b="1" u="sng" smtClean="0">
                <a:latin typeface="Arial" panose="020B0604020202020204" pitchFamily="34" charset="0"/>
                <a:ea typeface="DFKai-SB" panose="03000509000000000000" pitchFamily="65" charset="-120"/>
                <a:cs typeface="Arial" panose="020B0604020202020204" pitchFamily="34" charset="0"/>
              </a:rPr>
              <a:t>Worldview</a:t>
            </a:r>
            <a:endParaRPr lang="zh-CN" altLang="en-US" sz="3200" b="1" u="sng" smtClean="0">
              <a:latin typeface="Arial" panose="020B0604020202020204" pitchFamily="34" charset="0"/>
              <a:ea typeface="DFKai-SB" panose="03000509000000000000" pitchFamily="65" charset="-120"/>
              <a:cs typeface="Arial" panose="020B0604020202020204" pitchFamily="34" charset="0"/>
            </a:endParaRPr>
          </a:p>
        </p:txBody>
      </p:sp>
      <p:sp>
        <p:nvSpPr>
          <p:cNvPr id="26627" name="Rectangle 3"/>
          <p:cNvSpPr>
            <a:spLocks noGrp="1" noChangeArrowheads="1"/>
          </p:cNvSpPr>
          <p:nvPr>
            <p:ph type="body" idx="1"/>
          </p:nvPr>
        </p:nvSpPr>
        <p:spPr>
          <a:xfrm>
            <a:off x="457200" y="1731963"/>
            <a:ext cx="8372475" cy="4945062"/>
          </a:xfrm>
        </p:spPr>
        <p:txBody>
          <a:bodyPr/>
          <a:lstStyle/>
          <a:p>
            <a:pPr>
              <a:lnSpc>
                <a:spcPct val="90000"/>
              </a:lnSpc>
            </a:pPr>
            <a:r>
              <a:rPr lang="en-US" altLang="zh-CN" sz="2800" smtClean="0">
                <a:latin typeface="Arial" panose="020B0604020202020204" pitchFamily="34" charset="0"/>
                <a:ea typeface="DFKai-SB" panose="03000509000000000000" pitchFamily="65" charset="-120"/>
                <a:cs typeface="Arial" panose="020B0604020202020204" pitchFamily="34" charset="0"/>
              </a:rPr>
              <a:t>From </a:t>
            </a:r>
            <a:r>
              <a:rPr lang="en-US" altLang="zh-CN" sz="2800" b="1" i="1" smtClean="0">
                <a:solidFill>
                  <a:srgbClr val="0000FF"/>
                </a:solidFill>
                <a:latin typeface="Arial" panose="020B0604020202020204" pitchFamily="34" charset="0"/>
                <a:ea typeface="DFKai-SB" panose="03000509000000000000" pitchFamily="65" charset="-120"/>
                <a:cs typeface="Arial" panose="020B0604020202020204" pitchFamily="34" charset="0"/>
              </a:rPr>
              <a:t>individual essences</a:t>
            </a:r>
            <a:r>
              <a:rPr lang="en-US" altLang="zh-CN" sz="2800" smtClean="0">
                <a:latin typeface="Arial" panose="020B0604020202020204" pitchFamily="34" charset="0"/>
                <a:ea typeface="DFKai-SB" panose="03000509000000000000" pitchFamily="65" charset="-120"/>
                <a:cs typeface="Arial" panose="020B0604020202020204" pitchFamily="34" charset="0"/>
              </a:rPr>
              <a:t>  to </a:t>
            </a:r>
            <a:r>
              <a:rPr lang="en-US" altLang="zh-CN" sz="2800" b="1" i="1" smtClean="0">
                <a:solidFill>
                  <a:srgbClr val="0000FF"/>
                </a:solidFill>
                <a:latin typeface="Arial" panose="020B0604020202020204" pitchFamily="34" charset="0"/>
                <a:ea typeface="DFKai-SB" panose="03000509000000000000" pitchFamily="65" charset="-120"/>
                <a:cs typeface="Arial" panose="020B0604020202020204" pitchFamily="34" charset="0"/>
              </a:rPr>
              <a:t>structure of patterned interrelationships</a:t>
            </a:r>
            <a:endParaRPr lang="en-US" altLang="zh-CN" sz="2800" smtClean="0">
              <a:solidFill>
                <a:srgbClr val="0000FF"/>
              </a:solidFill>
              <a:latin typeface="Arial" panose="020B0604020202020204" pitchFamily="34" charset="0"/>
              <a:ea typeface="DFKai-SB" panose="03000509000000000000" pitchFamily="65" charset="-120"/>
              <a:cs typeface="Arial" panose="020B0604020202020204" pitchFamily="34" charset="0"/>
            </a:endParaRPr>
          </a:p>
          <a:p>
            <a:pPr>
              <a:lnSpc>
                <a:spcPct val="90000"/>
              </a:lnSpc>
              <a:buFontTx/>
              <a:buNone/>
            </a:pPr>
            <a:r>
              <a:rPr lang="zh-CN" altLang="en-US" sz="2800" smtClean="0">
                <a:latin typeface="Arial" panose="020B0604020202020204" pitchFamily="34" charset="0"/>
                <a:ea typeface="DFKai-SB" panose="03000509000000000000" pitchFamily="65" charset="-120"/>
                <a:cs typeface="Arial" panose="020B0604020202020204" pitchFamily="34" charset="0"/>
              </a:rPr>
              <a:t>	從每個人物的</a:t>
            </a:r>
            <a:r>
              <a:rPr lang="zh-CN" altLang="en-US" sz="2800" smtClean="0">
                <a:solidFill>
                  <a:srgbClr val="0000FF"/>
                </a:solidFill>
                <a:latin typeface="Arial" panose="020B0604020202020204" pitchFamily="34" charset="0"/>
                <a:ea typeface="DFKai-SB" panose="03000509000000000000" pitchFamily="65" charset="-120"/>
                <a:cs typeface="Arial" panose="020B0604020202020204" pitchFamily="34" charset="0"/>
              </a:rPr>
              <a:t>自身的特質</a:t>
            </a:r>
            <a:r>
              <a:rPr lang="zh-CN" altLang="en-US" sz="2800" smtClean="0">
                <a:latin typeface="Arial" panose="020B0604020202020204" pitchFamily="34" charset="0"/>
                <a:ea typeface="DFKai-SB" panose="03000509000000000000" pitchFamily="65" charset="-120"/>
                <a:cs typeface="Arial" panose="020B0604020202020204" pitchFamily="34" charset="0"/>
              </a:rPr>
              <a:t>、</a:t>
            </a:r>
            <a:r>
              <a:rPr lang="zh-CN" altLang="en-US" sz="2800" smtClean="0">
                <a:solidFill>
                  <a:srgbClr val="0000FF"/>
                </a:solidFill>
                <a:latin typeface="Arial" panose="020B0604020202020204" pitchFamily="34" charset="0"/>
                <a:ea typeface="DFKai-SB" panose="03000509000000000000" pitchFamily="65" charset="-120"/>
                <a:cs typeface="Arial" panose="020B0604020202020204" pitchFamily="34" charset="0"/>
              </a:rPr>
              <a:t>所屬的社會階層</a:t>
            </a:r>
            <a:r>
              <a:rPr lang="zh-CN" altLang="en-US" sz="2800" smtClean="0">
                <a:latin typeface="Arial" panose="020B0604020202020204" pitchFamily="34" charset="0"/>
                <a:ea typeface="DFKai-SB" panose="03000509000000000000" pitchFamily="65" charset="-120"/>
                <a:cs typeface="Arial" panose="020B0604020202020204" pitchFamily="34" charset="0"/>
              </a:rPr>
              <a:t>或</a:t>
            </a:r>
            <a:r>
              <a:rPr lang="zh-CN" altLang="en-US" sz="2800" smtClean="0">
                <a:solidFill>
                  <a:srgbClr val="0000FF"/>
                </a:solidFill>
                <a:latin typeface="Arial" panose="020B0604020202020204" pitchFamily="34" charset="0"/>
                <a:ea typeface="DFKai-SB" panose="03000509000000000000" pitchFamily="65" charset="-120"/>
                <a:cs typeface="Arial" panose="020B0604020202020204" pitchFamily="34" charset="0"/>
              </a:rPr>
              <a:t>政治團體</a:t>
            </a:r>
            <a:r>
              <a:rPr lang="zh-CN" altLang="en-US" sz="2800" smtClean="0">
                <a:latin typeface="Arial" panose="020B0604020202020204" pitchFamily="34" charset="0"/>
                <a:ea typeface="DFKai-SB" panose="03000509000000000000" pitchFamily="65" charset="-120"/>
                <a:cs typeface="Arial" panose="020B0604020202020204" pitchFamily="34" charset="0"/>
              </a:rPr>
              <a:t>    轉向    由各個人物</a:t>
            </a:r>
            <a:r>
              <a:rPr lang="zh-CN" altLang="en-US" sz="2800" smtClean="0">
                <a:solidFill>
                  <a:srgbClr val="0000FF"/>
                </a:solidFill>
                <a:latin typeface="Arial" panose="020B0604020202020204" pitchFamily="34" charset="0"/>
                <a:ea typeface="DFKai-SB" panose="03000509000000000000" pitchFamily="65" charset="-120"/>
                <a:cs typeface="Arial" panose="020B0604020202020204" pitchFamily="34" charset="0"/>
              </a:rPr>
              <a:t>彼此之間的聯繫</a:t>
            </a:r>
            <a:r>
              <a:rPr lang="zh-CN" altLang="en-US" sz="2800" smtClean="0">
                <a:latin typeface="Arial" panose="020B0604020202020204" pitchFamily="34" charset="0"/>
                <a:ea typeface="DFKai-SB" panose="03000509000000000000" pitchFamily="65" charset="-120"/>
                <a:cs typeface="Arial" panose="020B0604020202020204" pitchFamily="34" charset="0"/>
              </a:rPr>
              <a:t>構建起來的社會結構</a:t>
            </a:r>
          </a:p>
          <a:p>
            <a:pPr>
              <a:lnSpc>
                <a:spcPct val="90000"/>
              </a:lnSpc>
            </a:pPr>
            <a:endParaRPr lang="en-US" altLang="zh-CN" sz="1800" smtClean="0">
              <a:latin typeface="Arial" panose="020B0604020202020204" pitchFamily="34" charset="0"/>
              <a:ea typeface="DFKai-SB" panose="03000509000000000000" pitchFamily="65" charset="-120"/>
              <a:cs typeface="Arial" panose="020B0604020202020204" pitchFamily="34" charset="0"/>
            </a:endParaRPr>
          </a:p>
          <a:p>
            <a:pPr>
              <a:lnSpc>
                <a:spcPct val="90000"/>
              </a:lnSpc>
            </a:pPr>
            <a:r>
              <a:rPr lang="en-US" altLang="zh-CN" sz="2800" smtClean="0">
                <a:latin typeface="Arial" panose="020B0604020202020204" pitchFamily="34" charset="0"/>
                <a:ea typeface="DFKai-SB" panose="03000509000000000000" pitchFamily="65" charset="-120"/>
                <a:cs typeface="Arial" panose="020B0604020202020204" pitchFamily="34" charset="0"/>
              </a:rPr>
              <a:t>From internal forces of individual social actors to empowering/constraining structural forces </a:t>
            </a:r>
          </a:p>
          <a:p>
            <a:pPr>
              <a:lnSpc>
                <a:spcPct val="90000"/>
              </a:lnSpc>
              <a:buFontTx/>
              <a:buNone/>
            </a:pPr>
            <a:r>
              <a:rPr lang="zh-CN" altLang="en-US" sz="2800" smtClean="0">
                <a:latin typeface="Arial" panose="020B0604020202020204" pitchFamily="34" charset="0"/>
                <a:ea typeface="DFKai-SB" panose="03000509000000000000" pitchFamily="65" charset="-120"/>
                <a:cs typeface="Arial" panose="020B0604020202020204" pitchFamily="34" charset="0"/>
              </a:rPr>
              <a:t>	從每個歷史行為人自身的內在力量    轉向  社會的結構性因素對個人行動賦予的力量或施加的約束</a:t>
            </a:r>
          </a:p>
          <a:p>
            <a:pPr>
              <a:lnSpc>
                <a:spcPct val="90000"/>
              </a:lnSpc>
            </a:pPr>
            <a:endParaRPr lang="zh-CN" altLang="en-US" sz="2800" smtClean="0">
              <a:latin typeface="Arial" panose="020B0604020202020204" pitchFamily="34" charset="0"/>
              <a:ea typeface="DFKai-SB" panose="03000509000000000000" pitchFamily="65" charset="-120"/>
              <a:cs typeface="Arial" panose="020B0604020202020204" pitchFamily="34" charset="0"/>
            </a:endParaRPr>
          </a:p>
        </p:txBody>
      </p:sp>
    </p:spTree>
    <p:extLst>
      <p:ext uri="{BB962C8B-B14F-4D97-AF65-F5344CB8AC3E}">
        <p14:creationId xmlns:p14="http://schemas.microsoft.com/office/powerpoint/2010/main" val="274005800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71" name="Group 79"/>
          <p:cNvGraphicFramePr>
            <a:graphicFrameLocks noGrp="1"/>
          </p:cNvGraphicFramePr>
          <p:nvPr>
            <p:ph sz="quarter" idx="2"/>
          </p:nvPr>
        </p:nvGraphicFramePr>
        <p:xfrm>
          <a:off x="407990" y="1874840"/>
          <a:ext cx="3806825" cy="715963"/>
        </p:xfrm>
        <a:graphic>
          <a:graphicData uri="http://schemas.openxmlformats.org/drawingml/2006/table">
            <a:tbl>
              <a:tblPr/>
              <a:tblGrid>
                <a:gridCol w="2387600">
                  <a:extLst>
                    <a:ext uri="{9D8B030D-6E8A-4147-A177-3AD203B41FA5}">
                      <a16:colId xmlns:a16="http://schemas.microsoft.com/office/drawing/2014/main" val="1952632713"/>
                    </a:ext>
                  </a:extLst>
                </a:gridCol>
                <a:gridCol w="1419225">
                  <a:extLst>
                    <a:ext uri="{9D8B030D-6E8A-4147-A177-3AD203B41FA5}">
                      <a16:colId xmlns:a16="http://schemas.microsoft.com/office/drawing/2014/main" val="2437360570"/>
                    </a:ext>
                  </a:extLst>
                </a:gridCol>
              </a:tblGrid>
              <a:tr h="3778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Name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Dates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551239532"/>
                  </a:ext>
                </a:extLst>
              </a:tr>
              <a:tr h="33813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88803946"/>
                  </a:ext>
                </a:extLst>
              </a:tr>
            </a:tbl>
          </a:graphicData>
        </a:graphic>
      </p:graphicFrame>
      <p:graphicFrame>
        <p:nvGraphicFramePr>
          <p:cNvPr id="8269" name="Group 77"/>
          <p:cNvGraphicFramePr>
            <a:graphicFrameLocks noGrp="1"/>
          </p:cNvGraphicFramePr>
          <p:nvPr>
            <p:ph sz="quarter" idx="3"/>
          </p:nvPr>
        </p:nvGraphicFramePr>
        <p:xfrm>
          <a:off x="377825" y="2771777"/>
          <a:ext cx="8534400" cy="1734185"/>
        </p:xfrm>
        <a:graphic>
          <a:graphicData uri="http://schemas.openxmlformats.org/drawingml/2006/table">
            <a:tbl>
              <a:tblPr/>
              <a:tblGrid>
                <a:gridCol w="2076450">
                  <a:extLst>
                    <a:ext uri="{9D8B030D-6E8A-4147-A177-3AD203B41FA5}">
                      <a16:colId xmlns:a16="http://schemas.microsoft.com/office/drawing/2014/main" val="1003483654"/>
                    </a:ext>
                  </a:extLst>
                </a:gridCol>
                <a:gridCol w="1512888">
                  <a:extLst>
                    <a:ext uri="{9D8B030D-6E8A-4147-A177-3AD203B41FA5}">
                      <a16:colId xmlns:a16="http://schemas.microsoft.com/office/drawing/2014/main" val="2165977735"/>
                    </a:ext>
                  </a:extLst>
                </a:gridCol>
                <a:gridCol w="4945062">
                  <a:extLst>
                    <a:ext uri="{9D8B030D-6E8A-4147-A177-3AD203B41FA5}">
                      <a16:colId xmlns:a16="http://schemas.microsoft.com/office/drawing/2014/main" val="2959087880"/>
                    </a:ext>
                  </a:extLst>
                </a:gridCol>
              </a:tblGrid>
              <a:tr h="2603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Posting Date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Office Title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71485110"/>
                  </a:ext>
                </a:extLst>
              </a:tr>
              <a:tr h="3222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度支勾院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41389772"/>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門下侍郎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823834521"/>
                  </a:ext>
                </a:extLst>
              </a:tr>
              <a:tr h="4540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左僕射兼門下侍郎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385051407"/>
                  </a:ext>
                </a:extLst>
              </a:tr>
            </a:tbl>
          </a:graphicData>
        </a:graphic>
      </p:graphicFrame>
      <p:graphicFrame>
        <p:nvGraphicFramePr>
          <p:cNvPr id="8267" name="Group 75"/>
          <p:cNvGraphicFramePr>
            <a:graphicFrameLocks noGrp="1"/>
          </p:cNvGraphicFramePr>
          <p:nvPr>
            <p:ph sz="quarter" idx="4"/>
          </p:nvPr>
        </p:nvGraphicFramePr>
        <p:xfrm>
          <a:off x="377825" y="4616450"/>
          <a:ext cx="8561388" cy="2042160"/>
        </p:xfrm>
        <a:graphic>
          <a:graphicData uri="http://schemas.openxmlformats.org/drawingml/2006/table">
            <a:tbl>
              <a:tblPr/>
              <a:tblGrid>
                <a:gridCol w="2370138">
                  <a:extLst>
                    <a:ext uri="{9D8B030D-6E8A-4147-A177-3AD203B41FA5}">
                      <a16:colId xmlns:a16="http://schemas.microsoft.com/office/drawing/2014/main" val="829568888"/>
                    </a:ext>
                  </a:extLst>
                </a:gridCol>
                <a:gridCol w="3276600">
                  <a:extLst>
                    <a:ext uri="{9D8B030D-6E8A-4147-A177-3AD203B41FA5}">
                      <a16:colId xmlns:a16="http://schemas.microsoft.com/office/drawing/2014/main" val="3127238789"/>
                    </a:ext>
                  </a:extLst>
                </a:gridCol>
                <a:gridCol w="2914650">
                  <a:extLst>
                    <a:ext uri="{9D8B030D-6E8A-4147-A177-3AD203B41FA5}">
                      <a16:colId xmlns:a16="http://schemas.microsoft.com/office/drawing/2014/main" val="2282500166"/>
                    </a:ext>
                  </a:extLst>
                </a:gridCol>
              </a:tblGrid>
              <a:tr h="2714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Association Type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Associate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699085897"/>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Yuanyou member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元祐黨</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976733088"/>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An Dun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307227000"/>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Chao Buzhi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晁補之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82452352"/>
                  </a:ext>
                </a:extLst>
              </a:tr>
              <a:tr h="3032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Fan Chunli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14533052"/>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Ding Du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91689379"/>
                  </a:ext>
                </a:extLst>
              </a:tr>
            </a:tbl>
          </a:graphicData>
        </a:graphic>
      </p:graphicFrame>
      <p:sp>
        <p:nvSpPr>
          <p:cNvPr id="8257" name="Text Box 90"/>
          <p:cNvSpPr txBox="1">
            <a:spLocks noChangeArrowheads="1"/>
          </p:cNvSpPr>
          <p:nvPr/>
        </p:nvSpPr>
        <p:spPr bwMode="auto">
          <a:xfrm>
            <a:off x="271463" y="890588"/>
            <a:ext cx="8737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800">
                <a:solidFill>
                  <a:srgbClr val="000000"/>
                </a:solidFill>
              </a:rPr>
              <a:t>Reorganizing the Data on Sima Guang (First Version):</a:t>
            </a:r>
          </a:p>
          <a:p>
            <a:pPr eaLnBrk="1" fontAlgn="base" hangingPunct="1">
              <a:spcBef>
                <a:spcPct val="0"/>
              </a:spcBef>
              <a:spcAft>
                <a:spcPct val="0"/>
              </a:spcAft>
              <a:defRPr/>
            </a:pPr>
            <a:r>
              <a:rPr lang="zh-CN" altLang="en-US" sz="2800">
                <a:solidFill>
                  <a:srgbClr val="000000"/>
                </a:solidFill>
              </a:rPr>
              <a:t>重新編排有關司馬光的數據（第一版）：</a:t>
            </a:r>
            <a:endParaRPr lang="en-US" altLang="zh-CN" sz="2800">
              <a:solidFill>
                <a:srgbClr val="000000"/>
              </a:solidFill>
            </a:endParaRPr>
          </a:p>
        </p:txBody>
      </p:sp>
      <p:pic>
        <p:nvPicPr>
          <p:cNvPr id="8258" name="Picture 91"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68187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4" name="Rectangle 3"/>
          <p:cNvSpPr/>
          <p:nvPr/>
        </p:nvSpPr>
        <p:spPr>
          <a:xfrm>
            <a:off x="5370240" y="228192"/>
            <a:ext cx="3631423"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Marriage Networks of Officeholding Descent Groups before 1050</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tangle 5"/>
          <p:cNvSpPr/>
          <p:nvPr/>
        </p:nvSpPr>
        <p:spPr>
          <a:xfrm>
            <a:off x="5071854" y="6019800"/>
            <a:ext cx="4097547" cy="71558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node represents a patrilineal descent group, with its size based on </a:t>
            </a:r>
            <a:r>
              <a:rPr kumimoji="0" lang="en-US" sz="13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betweenness</a:t>
            </a: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centrality.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Colored by the regional origin of the descent group.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293" y="125934"/>
            <a:ext cx="7096304" cy="7096304"/>
          </a:xfrm>
          <a:prstGeom prst="rect">
            <a:avLst/>
          </a:prstGeom>
        </p:spPr>
      </p:pic>
      <p:grpSp>
        <p:nvGrpSpPr>
          <p:cNvPr id="2" name="Group 1"/>
          <p:cNvGrpSpPr/>
          <p:nvPr/>
        </p:nvGrpSpPr>
        <p:grpSpPr>
          <a:xfrm>
            <a:off x="5887529" y="2568223"/>
            <a:ext cx="3256472" cy="1546577"/>
            <a:chOff x="5887529" y="2151213"/>
            <a:chExt cx="3256472" cy="1546577"/>
          </a:xfrm>
        </p:grpSpPr>
        <p:sp>
          <p:nvSpPr>
            <p:cNvPr id="3" name="TextBox 2"/>
            <p:cNvSpPr txBox="1"/>
            <p:nvPr/>
          </p:nvSpPr>
          <p:spPr>
            <a:xfrm>
              <a:off x="5887529" y="2151213"/>
              <a:ext cx="3256472" cy="15465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Sichuanese Descent Groups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Sichuanese Emigrants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Non-Sichuanese Families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Regional Origin Unknown</a:t>
              </a:r>
            </a:p>
          </p:txBody>
        </p:sp>
        <p:sp>
          <p:nvSpPr>
            <p:cNvPr id="5" name="Oval 4"/>
            <p:cNvSpPr/>
            <p:nvPr/>
          </p:nvSpPr>
          <p:spPr>
            <a:xfrm>
              <a:off x="6016925" y="2215912"/>
              <a:ext cx="135866" cy="13716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a:ea typeface="+mn-ea"/>
                <a:cs typeface="+mn-cs"/>
              </a:endParaRPr>
            </a:p>
          </p:txBody>
        </p:sp>
        <p:sp>
          <p:nvSpPr>
            <p:cNvPr id="11" name="Oval 10"/>
            <p:cNvSpPr/>
            <p:nvPr/>
          </p:nvSpPr>
          <p:spPr>
            <a:xfrm>
              <a:off x="6010204" y="2612597"/>
              <a:ext cx="135866" cy="137160"/>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a:ea typeface="+mn-ea"/>
                <a:cs typeface="+mn-cs"/>
              </a:endParaRPr>
            </a:p>
          </p:txBody>
        </p:sp>
        <p:sp>
          <p:nvSpPr>
            <p:cNvPr id="12" name="Oval 11"/>
            <p:cNvSpPr/>
            <p:nvPr/>
          </p:nvSpPr>
          <p:spPr>
            <a:xfrm>
              <a:off x="6003482" y="3049625"/>
              <a:ext cx="135866" cy="137160"/>
            </a:xfrm>
            <a:prstGeom prst="ellipse">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a:ea typeface="+mn-ea"/>
                <a:cs typeface="+mn-cs"/>
              </a:endParaRPr>
            </a:p>
          </p:txBody>
        </p:sp>
        <p:sp>
          <p:nvSpPr>
            <p:cNvPr id="13" name="Oval 12"/>
            <p:cNvSpPr/>
            <p:nvPr/>
          </p:nvSpPr>
          <p:spPr>
            <a:xfrm>
              <a:off x="5996761" y="3432864"/>
              <a:ext cx="135866" cy="13716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a:ea typeface="+mn-ea"/>
                <a:cs typeface="+mn-cs"/>
              </a:endParaRPr>
            </a:p>
          </p:txBody>
        </p:sp>
      </p:grpSp>
    </p:spTree>
    <p:extLst>
      <p:ext uri="{BB962C8B-B14F-4D97-AF65-F5344CB8AC3E}">
        <p14:creationId xmlns:p14="http://schemas.microsoft.com/office/powerpoint/2010/main" val="3008497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4" name="Rectangle 3"/>
          <p:cNvSpPr/>
          <p:nvPr/>
        </p:nvSpPr>
        <p:spPr>
          <a:xfrm>
            <a:off x="5020574" y="247252"/>
            <a:ext cx="4123427"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Marriage Networks of Officeholding Descent Groups before 1050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(Sichuan Families Only)</a:t>
            </a:r>
          </a:p>
        </p:txBody>
      </p:sp>
      <p:sp>
        <p:nvSpPr>
          <p:cNvPr id="6" name="Rectangle 5"/>
          <p:cNvSpPr/>
          <p:nvPr/>
        </p:nvSpPr>
        <p:spPr>
          <a:xfrm>
            <a:off x="5046454" y="5977259"/>
            <a:ext cx="4097547" cy="71558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node represents a patrilineal descent group, with its size based on </a:t>
            </a:r>
            <a:r>
              <a:rPr kumimoji="0" lang="en-US" sz="13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betweenness</a:t>
            </a: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centrality.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Colored by the regional origin of the descent group.</a:t>
            </a:r>
          </a:p>
        </p:txBody>
      </p:sp>
      <p:sp>
        <p:nvSpPr>
          <p:cNvPr id="3" name="TextBox 2"/>
          <p:cNvSpPr txBox="1"/>
          <p:nvPr/>
        </p:nvSpPr>
        <p:spPr>
          <a:xfrm>
            <a:off x="5887529" y="2151212"/>
            <a:ext cx="3256472"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Sichuanese Descent Groups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Sichuanese Emigrants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val 4"/>
          <p:cNvSpPr/>
          <p:nvPr/>
        </p:nvSpPr>
        <p:spPr>
          <a:xfrm>
            <a:off x="6016925" y="2215912"/>
            <a:ext cx="135866" cy="13716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a:ea typeface="+mn-ea"/>
              <a:cs typeface="+mn-cs"/>
            </a:endParaRPr>
          </a:p>
        </p:txBody>
      </p:sp>
      <p:sp>
        <p:nvSpPr>
          <p:cNvPr id="11" name="Oval 10"/>
          <p:cNvSpPr/>
          <p:nvPr/>
        </p:nvSpPr>
        <p:spPr>
          <a:xfrm>
            <a:off x="6010204" y="2612597"/>
            <a:ext cx="135866" cy="137160"/>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801" y="857250"/>
            <a:ext cx="5143500" cy="5143500"/>
          </a:xfrm>
          <a:prstGeom prst="rect">
            <a:avLst/>
          </a:prstGeom>
        </p:spPr>
      </p:pic>
    </p:spTree>
    <p:extLst>
      <p:ext uri="{BB962C8B-B14F-4D97-AF65-F5344CB8AC3E}">
        <p14:creationId xmlns:p14="http://schemas.microsoft.com/office/powerpoint/2010/main" val="218998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4" name="Rectangle 3"/>
          <p:cNvSpPr/>
          <p:nvPr/>
        </p:nvSpPr>
        <p:spPr>
          <a:xfrm>
            <a:off x="5525407" y="381000"/>
            <a:ext cx="3561159" cy="168507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Marriage Networks of Officeholding Descent Groups before 1050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Resolution = 1.0</a:t>
            </a:r>
          </a:p>
        </p:txBody>
      </p:sp>
      <p:sp>
        <p:nvSpPr>
          <p:cNvPr id="6" name="Rectangle 5"/>
          <p:cNvSpPr/>
          <p:nvPr/>
        </p:nvSpPr>
        <p:spPr>
          <a:xfrm>
            <a:off x="5071853" y="6013450"/>
            <a:ext cx="4097547" cy="71558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node represents a place of origin., with its size based on </a:t>
            </a:r>
            <a:r>
              <a:rPr kumimoji="0" lang="en-US" sz="13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betweenness</a:t>
            </a: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centrality. Colored by modularity class.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507" y="857250"/>
            <a:ext cx="5143500" cy="5143500"/>
          </a:xfrm>
          <a:prstGeom prst="rect">
            <a:avLst/>
          </a:prstGeom>
        </p:spPr>
      </p:pic>
    </p:spTree>
    <p:extLst>
      <p:ext uri="{BB962C8B-B14F-4D97-AF65-F5344CB8AC3E}">
        <p14:creationId xmlns:p14="http://schemas.microsoft.com/office/powerpoint/2010/main" val="356750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4" name="Rectangle 3"/>
          <p:cNvSpPr/>
          <p:nvPr/>
        </p:nvSpPr>
        <p:spPr>
          <a:xfrm>
            <a:off x="5486400" y="381000"/>
            <a:ext cx="3657600" cy="168507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Marriage Networks of Officeholding Descent Groups After 1128</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Resolution = 2.0</a:t>
            </a:r>
            <a:endParaRPr kumimoji="0" lang="en-US" sz="1350" b="1"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tangle 5"/>
          <p:cNvSpPr/>
          <p:nvPr/>
        </p:nvSpPr>
        <p:spPr>
          <a:xfrm>
            <a:off x="5059153" y="5943600"/>
            <a:ext cx="4097547" cy="71558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node represents a place of origin., with its size based on </a:t>
            </a:r>
            <a:r>
              <a:rPr kumimoji="0" lang="en-US" sz="13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betweenness</a:t>
            </a: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centrality. Colored by modularity class.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85" y="-100696"/>
            <a:ext cx="7111095" cy="7111095"/>
          </a:xfrm>
          <a:prstGeom prst="rect">
            <a:avLst/>
          </a:prstGeom>
        </p:spPr>
      </p:pic>
    </p:spTree>
    <p:extLst>
      <p:ext uri="{BB962C8B-B14F-4D97-AF65-F5344CB8AC3E}">
        <p14:creationId xmlns:p14="http://schemas.microsoft.com/office/powerpoint/2010/main" val="2724131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3314" name="Picture 2" descr="D:\SnaData\UCLA Bounceback\AAS 2013 Outputs\Placebased Marriages_Officials.bmp"/>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76200" y="1295400"/>
            <a:ext cx="8436428" cy="5083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2200" y="5257800"/>
            <a:ext cx="2857500" cy="1338828"/>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85000"/>
                  </a:prstClr>
                </a:solidFill>
                <a:effectLst/>
                <a:uLnTx/>
                <a:uFillTx/>
                <a:latin typeface="Arial" pitchFamily="34" charset="0"/>
                <a:ea typeface="+mn-ea"/>
                <a:cs typeface="Arial" pitchFamily="34" charset="0"/>
              </a:rPr>
              <a:t>Each node represents a prefecture, positioned according to its longitude and latitude. Size of a node and thickness of a line based on instances of intra- and inter-prefectural marriages documented.</a:t>
            </a:r>
            <a:endParaRPr kumimoji="0" lang="en-US" sz="1350" b="0" i="1" u="none" strike="noStrike" kern="1200" cap="none" spc="0" normalizeH="0" baseline="0" noProof="0" dirty="0">
              <a:ln>
                <a:noFill/>
              </a:ln>
              <a:solidFill>
                <a:prstClr val="white">
                  <a:lumMod val="85000"/>
                </a:prstClr>
              </a:solidFill>
              <a:effectLst/>
              <a:uLnTx/>
              <a:uFillTx/>
              <a:latin typeface="Arial" pitchFamily="34" charset="0"/>
              <a:ea typeface="+mn-ea"/>
              <a:cs typeface="Arial" pitchFamily="34" charset="0"/>
            </a:endParaRPr>
          </a:p>
        </p:txBody>
      </p:sp>
      <p:sp>
        <p:nvSpPr>
          <p:cNvPr id="6" name="TextBox 5"/>
          <p:cNvSpPr txBox="1"/>
          <p:nvPr/>
        </p:nvSpPr>
        <p:spPr>
          <a:xfrm>
            <a:off x="304800" y="304800"/>
            <a:ext cx="8534400"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Marriage Networks of </a:t>
            </a:r>
            <a:r>
              <a:rPr kumimoji="0" lang="en-US" sz="1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Officeholding </a:t>
            </a: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Families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Sichuan, Song Dynasty</a:t>
            </a:r>
          </a:p>
        </p:txBody>
      </p:sp>
    </p:spTree>
    <p:extLst>
      <p:ext uri="{BB962C8B-B14F-4D97-AF65-F5344CB8AC3E}">
        <p14:creationId xmlns:p14="http://schemas.microsoft.com/office/powerpoint/2010/main" val="241414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2" descr="D:\SnaData\UCLA Bounceback\AAS 2013 Outputs\Placebased Marriages_NonOfficials.jpg"/>
          <p:cNvPicPr>
            <a:picLocks noChangeAspect="1" noChangeArrowheads="1"/>
          </p:cNvPicPr>
          <p:nvPr/>
        </p:nvPicPr>
        <p:blipFill rotWithShape="1">
          <a:blip r:embed="rId2">
            <a:extLst>
              <a:ext uri="{28A0092B-C50C-407E-A947-70E740481C1C}">
                <a14:useLocalDpi xmlns:a14="http://schemas.microsoft.com/office/drawing/2010/main" val="0"/>
              </a:ext>
            </a:extLst>
          </a:blip>
          <a:srcRect r="1112" b="1631"/>
          <a:stretch/>
        </p:blipFill>
        <p:spPr bwMode="auto">
          <a:xfrm>
            <a:off x="381000" y="1327309"/>
            <a:ext cx="8458200" cy="5073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304800"/>
            <a:ext cx="8534400"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Marriage Networks of Non-Officeholding Families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Sichuan, Song Dynasty</a:t>
            </a:r>
          </a:p>
        </p:txBody>
      </p:sp>
      <p:sp>
        <p:nvSpPr>
          <p:cNvPr id="6" name="TextBox 5"/>
          <p:cNvSpPr txBox="1"/>
          <p:nvPr/>
        </p:nvSpPr>
        <p:spPr>
          <a:xfrm>
            <a:off x="6096000" y="5257800"/>
            <a:ext cx="2857500" cy="1338828"/>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85000"/>
                  </a:prstClr>
                </a:solidFill>
                <a:effectLst/>
                <a:uLnTx/>
                <a:uFillTx/>
                <a:latin typeface="Arial" pitchFamily="34" charset="0"/>
                <a:ea typeface="+mn-ea"/>
                <a:cs typeface="Arial" pitchFamily="34" charset="0"/>
              </a:rPr>
              <a:t>Each node represents a prefecture, positioned according to its longitude and latitude. Size of a node and thickness of a line based on instances of intra- and inter-prefectural marriages documented.</a:t>
            </a:r>
            <a:endParaRPr kumimoji="0" lang="en-US" sz="1350" b="0" i="1" u="none" strike="noStrike" kern="1200" cap="none" spc="0" normalizeH="0" baseline="0" noProof="0" dirty="0">
              <a:ln>
                <a:noFill/>
              </a:ln>
              <a:solidFill>
                <a:prstClr val="white">
                  <a:lumMod val="8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5384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687" y="1375376"/>
            <a:ext cx="4203839" cy="44961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9893" y="1375376"/>
            <a:ext cx="4128448" cy="4481630"/>
          </a:xfrm>
          <a:prstGeom prst="rect">
            <a:avLst/>
          </a:prstGeom>
        </p:spPr>
      </p:pic>
      <p:sp>
        <p:nvSpPr>
          <p:cNvPr id="4" name="TextBox 3"/>
          <p:cNvSpPr txBox="1"/>
          <p:nvPr/>
        </p:nvSpPr>
        <p:spPr>
          <a:xfrm>
            <a:off x="289687" y="1010790"/>
            <a:ext cx="4203839" cy="3231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 Origin</a:t>
            </a:r>
            <a:r>
              <a:rPr kumimoji="0" lang="en-US" altLang="zh-CN" sz="15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s</a:t>
            </a: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Prefects, 1040-1049</a:t>
            </a:r>
          </a:p>
        </p:txBody>
      </p:sp>
      <p:sp>
        <p:nvSpPr>
          <p:cNvPr id="6" name="TextBox 5"/>
          <p:cNvSpPr txBox="1"/>
          <p:nvPr/>
        </p:nvSpPr>
        <p:spPr>
          <a:xfrm>
            <a:off x="4694502" y="1000554"/>
            <a:ext cx="4203839" cy="3231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 Origins of Prefects, 1210-1219</a:t>
            </a:r>
          </a:p>
        </p:txBody>
      </p:sp>
      <p:cxnSp>
        <p:nvCxnSpPr>
          <p:cNvPr id="7" name="Straight Connector 6"/>
          <p:cNvCxnSpPr/>
          <p:nvPr/>
        </p:nvCxnSpPr>
        <p:spPr>
          <a:xfrm>
            <a:off x="3363685" y="3776798"/>
            <a:ext cx="306977"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38002" y="3757205"/>
            <a:ext cx="529049" cy="3348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Taizhou</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7756071" y="3746894"/>
            <a:ext cx="306977"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30389" y="3727300"/>
            <a:ext cx="529049" cy="3348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Taizhou</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86243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524000" y="1219200"/>
            <a:ext cx="6019800" cy="5515901"/>
          </a:xfrm>
          <a:prstGeom prst="rect">
            <a:avLst/>
          </a:prstGeom>
        </p:spPr>
      </p:pic>
      <p:sp>
        <p:nvSpPr>
          <p:cNvPr id="6" name="TextBox 5"/>
          <p:cNvSpPr txBox="1"/>
          <p:nvPr/>
        </p:nvSpPr>
        <p:spPr>
          <a:xfrm>
            <a:off x="114300" y="173185"/>
            <a:ext cx="8420100" cy="923330"/>
          </a:xfrm>
          <a:prstGeom prst="rect">
            <a:avLst/>
          </a:prstGeom>
          <a:noFill/>
        </p:spPr>
        <p:txBody>
          <a:bodyPr wrap="square" rtlCol="0">
            <a:spAutoFit/>
          </a:bodyPr>
          <a:lstStyle/>
          <a:p>
            <a:pPr algn="ctr" defTabSz="685800"/>
            <a:r>
              <a:rPr lang="en-US" altLang="zh-CN" sz="2700" b="1" dirty="0">
                <a:solidFill>
                  <a:prstClr val="white"/>
                </a:solidFill>
                <a:latin typeface="Arial" panose="020B0604020202020204" pitchFamily="34" charset="0"/>
                <a:ea typeface="PMingLiU" panose="02020500000000000000" pitchFamily="18" charset="-120"/>
                <a:cs typeface="Arial" panose="020B0604020202020204" pitchFamily="34" charset="0"/>
              </a:rPr>
              <a:t>Careers of the 1040s Prefects</a:t>
            </a:r>
            <a:endParaRPr lang="en-US" sz="2700" b="1" dirty="0">
              <a:solidFill>
                <a:prstClr val="white"/>
              </a:solidFill>
              <a:latin typeface="Arial" panose="020B0604020202020204" pitchFamily="34" charset="0"/>
              <a:ea typeface="PMingLiU" panose="02020500000000000000" pitchFamily="18" charset="-120"/>
              <a:cs typeface="Arial" panose="020B0604020202020204" pitchFamily="34" charset="0"/>
            </a:endParaRPr>
          </a:p>
          <a:p>
            <a:pPr algn="ctr" defTabSz="685800"/>
            <a:r>
              <a:rPr lang="en-US" altLang="zh-CN" sz="2700" b="1" dirty="0">
                <a:solidFill>
                  <a:prstClr val="white"/>
                </a:solidFill>
                <a:latin typeface="Arial" panose="020B0604020202020204" pitchFamily="34" charset="0"/>
                <a:ea typeface="PMingLiU" panose="02020500000000000000" pitchFamily="18" charset="-120"/>
                <a:cs typeface="Arial" panose="020B0604020202020204" pitchFamily="34" charset="0"/>
              </a:rPr>
              <a:t>Ex: Wang Su </a:t>
            </a:r>
            <a:r>
              <a:rPr lang="zh-CN" altLang="en-US" sz="2700" b="1" dirty="0">
                <a:solidFill>
                  <a:prstClr val="white"/>
                </a:solidFill>
                <a:latin typeface="Arial" panose="020B0604020202020204" pitchFamily="34" charset="0"/>
                <a:ea typeface="PMingLiU" panose="02020500000000000000" pitchFamily="18" charset="-120"/>
                <a:cs typeface="Arial" panose="020B0604020202020204" pitchFamily="34" charset="0"/>
              </a:rPr>
              <a:t>王素 </a:t>
            </a:r>
            <a:r>
              <a:rPr lang="en-US" altLang="zh-CN" sz="2700" b="1" dirty="0">
                <a:solidFill>
                  <a:prstClr val="white"/>
                </a:solidFill>
                <a:latin typeface="Arial" panose="020B0604020202020204" pitchFamily="34" charset="0"/>
                <a:ea typeface="PMingLiU" panose="02020500000000000000" pitchFamily="18" charset="-120"/>
                <a:cs typeface="Arial" panose="020B0604020202020204" pitchFamily="34" charset="0"/>
              </a:rPr>
              <a:t>(1007-1073)</a:t>
            </a:r>
            <a:endParaRPr lang="en-US" sz="2700" b="1"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13057328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4" name="Group 33"/>
          <p:cNvGrpSpPr/>
          <p:nvPr/>
        </p:nvGrpSpPr>
        <p:grpSpPr>
          <a:xfrm>
            <a:off x="11132" y="914400"/>
            <a:ext cx="9144000" cy="5773169"/>
            <a:chOff x="398110" y="-7649"/>
            <a:chExt cx="11442065" cy="6867525"/>
          </a:xfrm>
        </p:grpSpPr>
        <p:pic>
          <p:nvPicPr>
            <p:cNvPr id="2" name="Picture 1" descr="C:\Users\sc065\Desktop\1210sCircuits.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110" y="-7649"/>
              <a:ext cx="11442065" cy="6867525"/>
            </a:xfrm>
            <a:prstGeom prst="rect">
              <a:avLst/>
            </a:prstGeom>
            <a:noFill/>
            <a:ln>
              <a:noFill/>
            </a:ln>
          </p:spPr>
        </p:pic>
        <p:grpSp>
          <p:nvGrpSpPr>
            <p:cNvPr id="18" name="Group 17"/>
            <p:cNvGrpSpPr/>
            <p:nvPr/>
          </p:nvGrpSpPr>
          <p:grpSpPr>
            <a:xfrm>
              <a:off x="3399754" y="2513849"/>
              <a:ext cx="5438775" cy="3209925"/>
              <a:chOff x="0" y="0"/>
              <a:chExt cx="5438775" cy="3209925"/>
            </a:xfrm>
          </p:grpSpPr>
          <p:grpSp>
            <p:nvGrpSpPr>
              <p:cNvPr id="19" name="Group 18"/>
              <p:cNvGrpSpPr/>
              <p:nvPr/>
            </p:nvGrpSpPr>
            <p:grpSpPr>
              <a:xfrm>
                <a:off x="0" y="0"/>
                <a:ext cx="5438775" cy="3209925"/>
                <a:chOff x="0" y="0"/>
                <a:chExt cx="5438775" cy="3209925"/>
              </a:xfrm>
            </p:grpSpPr>
            <p:sp>
              <p:nvSpPr>
                <p:cNvPr id="21" name="Curved Down Arrow 20"/>
                <p:cNvSpPr/>
                <p:nvPr/>
              </p:nvSpPr>
              <p:spPr>
                <a:xfrm>
                  <a:off x="4362450" y="2152650"/>
                  <a:ext cx="428625" cy="27622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2" name="Curved Down Arrow 21"/>
                <p:cNvSpPr/>
                <p:nvPr/>
              </p:nvSpPr>
              <p:spPr>
                <a:xfrm>
                  <a:off x="2924175" y="2933700"/>
                  <a:ext cx="428625" cy="27622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3" name="Right Arrow 22"/>
                <p:cNvSpPr/>
                <p:nvPr/>
              </p:nvSpPr>
              <p:spPr>
                <a:xfrm rot="5968764">
                  <a:off x="3314700" y="1009650"/>
                  <a:ext cx="755650" cy="1327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4" name="Right Arrow 23"/>
                <p:cNvSpPr/>
                <p:nvPr/>
              </p:nvSpPr>
              <p:spPr>
                <a:xfrm rot="8351779">
                  <a:off x="3752850" y="1514475"/>
                  <a:ext cx="744855" cy="1727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5" name="Right Arrow 24"/>
                <p:cNvSpPr/>
                <p:nvPr/>
              </p:nvSpPr>
              <p:spPr>
                <a:xfrm rot="16831597">
                  <a:off x="4448175" y="409575"/>
                  <a:ext cx="744855" cy="1727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6" name="Curved Down Arrow 25"/>
                <p:cNvSpPr/>
                <p:nvPr/>
              </p:nvSpPr>
              <p:spPr>
                <a:xfrm>
                  <a:off x="3448050" y="1971675"/>
                  <a:ext cx="428625" cy="27622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7" name="Right Arrow 26"/>
                <p:cNvSpPr/>
                <p:nvPr/>
              </p:nvSpPr>
              <p:spPr>
                <a:xfrm rot="5968764">
                  <a:off x="1381125" y="2352675"/>
                  <a:ext cx="755650" cy="1327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8" name="Right Arrow 27"/>
                <p:cNvSpPr/>
                <p:nvPr/>
              </p:nvSpPr>
              <p:spPr>
                <a:xfrm rot="13492057">
                  <a:off x="2257425" y="1466850"/>
                  <a:ext cx="521629" cy="1118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29" name="Curved Down Arrow 28"/>
                <p:cNvSpPr/>
                <p:nvPr/>
              </p:nvSpPr>
              <p:spPr>
                <a:xfrm>
                  <a:off x="647700" y="0"/>
                  <a:ext cx="466725" cy="25717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30" name="Right Arrow 29"/>
                <p:cNvSpPr/>
                <p:nvPr/>
              </p:nvSpPr>
              <p:spPr>
                <a:xfrm rot="4642686">
                  <a:off x="5129213" y="1033462"/>
                  <a:ext cx="516890" cy="102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31" name="Right Arrow 30"/>
                <p:cNvSpPr/>
                <p:nvPr/>
              </p:nvSpPr>
              <p:spPr>
                <a:xfrm rot="15216798">
                  <a:off x="4891087" y="1223963"/>
                  <a:ext cx="410845" cy="939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32" name="Right Arrow 31"/>
                <p:cNvSpPr/>
                <p:nvPr/>
              </p:nvSpPr>
              <p:spPr>
                <a:xfrm rot="12105088">
                  <a:off x="0" y="1285875"/>
                  <a:ext cx="410845" cy="939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33" name="Right Arrow 32"/>
                <p:cNvSpPr/>
                <p:nvPr/>
              </p:nvSpPr>
              <p:spPr>
                <a:xfrm rot="1228779">
                  <a:off x="104775" y="1038225"/>
                  <a:ext cx="410845" cy="939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grpSp>
          <p:sp>
            <p:nvSpPr>
              <p:cNvPr id="20" name="Right Arrow 19"/>
              <p:cNvSpPr/>
              <p:nvPr/>
            </p:nvSpPr>
            <p:spPr>
              <a:xfrm rot="12744649">
                <a:off x="4448175" y="1314450"/>
                <a:ext cx="577481" cy="906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grpSp>
      </p:grpSp>
      <p:sp>
        <p:nvSpPr>
          <p:cNvPr id="17" name="TextBox 16"/>
          <p:cNvSpPr txBox="1"/>
          <p:nvPr/>
        </p:nvSpPr>
        <p:spPr>
          <a:xfrm>
            <a:off x="1126663" y="305878"/>
            <a:ext cx="6591438" cy="369332"/>
          </a:xfrm>
          <a:prstGeom prst="rect">
            <a:avLst/>
          </a:prstGeom>
          <a:noFill/>
        </p:spPr>
        <p:txBody>
          <a:bodyPr wrap="square" rtlCol="0">
            <a:spAutoFit/>
          </a:bodyPr>
          <a:lstStyle/>
          <a:p>
            <a:pPr algn="ctr" defTabSz="685800"/>
            <a:r>
              <a:rPr lang="en-US" altLang="zh-CN" b="1" dirty="0">
                <a:solidFill>
                  <a:schemeClr val="bg1"/>
                </a:solidFill>
                <a:latin typeface="Arial" panose="020B0604020202020204" pitchFamily="34" charset="0"/>
                <a:ea typeface="PMingLiU" panose="02020500000000000000" pitchFamily="18" charset="-120"/>
                <a:cs typeface="Arial" panose="020B0604020202020204" pitchFamily="34" charset="0"/>
              </a:rPr>
              <a:t>Geographic Patterns of Appointments for the 1210s Cohort</a:t>
            </a:r>
            <a:endParaRPr lang="en-US" b="1" dirty="0">
              <a:solidFill>
                <a:schemeClr val="bg1"/>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33668068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49203" y="1979571"/>
            <a:ext cx="8632379" cy="1404311"/>
          </a:xfrm>
          <a:prstGeom prst="rect">
            <a:avLst/>
          </a:prstGeom>
        </p:spPr>
      </p:pic>
      <p:pic>
        <p:nvPicPr>
          <p:cNvPr id="4" name="Picture 3"/>
          <p:cNvPicPr>
            <a:picLocks noChangeAspect="1"/>
          </p:cNvPicPr>
          <p:nvPr/>
        </p:nvPicPr>
        <p:blipFill>
          <a:blip r:embed="rId5"/>
          <a:stretch>
            <a:fillRect/>
          </a:stretch>
        </p:blipFill>
        <p:spPr>
          <a:xfrm>
            <a:off x="249203" y="4403932"/>
            <a:ext cx="8581808" cy="1157663"/>
          </a:xfrm>
          <a:prstGeom prst="rect">
            <a:avLst/>
          </a:prstGeom>
        </p:spPr>
      </p:pic>
      <p:sp>
        <p:nvSpPr>
          <p:cNvPr id="5" name="TextBox 4"/>
          <p:cNvSpPr txBox="1"/>
          <p:nvPr/>
        </p:nvSpPr>
        <p:spPr>
          <a:xfrm>
            <a:off x="457200" y="1037724"/>
            <a:ext cx="8373811" cy="784830"/>
          </a:xfrm>
          <a:prstGeom prst="rect">
            <a:avLst/>
          </a:prstGeom>
          <a:noFill/>
        </p:spPr>
        <p:txBody>
          <a:bodyPr wrap="square" rtlCol="0">
            <a:spAutoFit/>
          </a:bodyPr>
          <a:lstStyle/>
          <a:p>
            <a:pPr algn="ctr" defTabSz="685800"/>
            <a:r>
              <a:rPr lang="en-US" sz="2400" b="1" dirty="0">
                <a:solidFill>
                  <a:prstClr val="white"/>
                </a:solidFill>
                <a:latin typeface="Arial" panose="020B0604020202020204" pitchFamily="34" charset="0"/>
                <a:cs typeface="Arial" panose="020B0604020202020204" pitchFamily="34" charset="0"/>
              </a:rPr>
              <a:t>Contradistinctions in Appointment to Prefectship</a:t>
            </a:r>
          </a:p>
          <a:p>
            <a:pPr algn="ctr" defTabSz="685800"/>
            <a:endParaRPr lang="en-US" sz="2100" b="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2610853" y="1555082"/>
            <a:ext cx="4030579" cy="461665"/>
          </a:xfrm>
          <a:prstGeom prst="rect">
            <a:avLst/>
          </a:prstGeom>
          <a:noFill/>
        </p:spPr>
        <p:txBody>
          <a:bodyPr wrap="square" rtlCol="0">
            <a:spAutoFit/>
          </a:bodyPr>
          <a:lstStyle/>
          <a:p>
            <a:pPr defTabSz="685800"/>
            <a:r>
              <a:rPr lang="en-US" sz="2400" dirty="0">
                <a:solidFill>
                  <a:prstClr val="white"/>
                </a:solidFill>
                <a:latin typeface="Arial" panose="020B0604020202020204" pitchFamily="34" charset="0"/>
                <a:cs typeface="Arial" panose="020B0604020202020204" pitchFamily="34" charset="0"/>
              </a:rPr>
              <a:t>The 1040s: North vs. South</a:t>
            </a:r>
          </a:p>
        </p:txBody>
      </p:sp>
      <p:sp>
        <p:nvSpPr>
          <p:cNvPr id="7" name="TextBox 6"/>
          <p:cNvSpPr txBox="1"/>
          <p:nvPr/>
        </p:nvSpPr>
        <p:spPr>
          <a:xfrm>
            <a:off x="2616870" y="3991478"/>
            <a:ext cx="4289257" cy="461665"/>
          </a:xfrm>
          <a:prstGeom prst="rect">
            <a:avLst/>
          </a:prstGeom>
          <a:noFill/>
        </p:spPr>
        <p:txBody>
          <a:bodyPr wrap="square" rtlCol="0">
            <a:spAutoFit/>
          </a:bodyPr>
          <a:lstStyle/>
          <a:p>
            <a:pPr defTabSz="685800"/>
            <a:r>
              <a:rPr lang="en-US" sz="2400" dirty="0">
                <a:solidFill>
                  <a:prstClr val="white"/>
                </a:solidFill>
                <a:latin typeface="Arial" panose="020B0604020202020204" pitchFamily="34" charset="0"/>
                <a:cs typeface="Arial" panose="020B0604020202020204" pitchFamily="34" charset="0"/>
              </a:rPr>
              <a:t>The 1210s: Sichuan vs. South</a:t>
            </a:r>
          </a:p>
        </p:txBody>
      </p:sp>
      <p:sp>
        <p:nvSpPr>
          <p:cNvPr id="8" name="Oval 7"/>
          <p:cNvSpPr/>
          <p:nvPr/>
        </p:nvSpPr>
        <p:spPr>
          <a:xfrm>
            <a:off x="2719138" y="2517609"/>
            <a:ext cx="1251284" cy="3609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Oval 8"/>
          <p:cNvSpPr/>
          <p:nvPr/>
        </p:nvSpPr>
        <p:spPr>
          <a:xfrm>
            <a:off x="5805238" y="3022935"/>
            <a:ext cx="1251284" cy="3609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Oval 9"/>
          <p:cNvSpPr/>
          <p:nvPr/>
        </p:nvSpPr>
        <p:spPr>
          <a:xfrm>
            <a:off x="5853364" y="5227719"/>
            <a:ext cx="1251284" cy="3609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5846916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9" name="Text Box 65"/>
          <p:cNvSpPr txBox="1">
            <a:spLocks noChangeArrowheads="1"/>
          </p:cNvSpPr>
          <p:nvPr/>
        </p:nvSpPr>
        <p:spPr bwMode="auto">
          <a:xfrm>
            <a:off x="271463" y="862015"/>
            <a:ext cx="61398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400">
                <a:solidFill>
                  <a:srgbClr val="000000"/>
                </a:solidFill>
              </a:rPr>
              <a:t>One can now sort on the separate columns:</a:t>
            </a:r>
          </a:p>
          <a:p>
            <a:pPr eaLnBrk="1" fontAlgn="base" hangingPunct="1">
              <a:spcBef>
                <a:spcPct val="0"/>
              </a:spcBef>
              <a:spcAft>
                <a:spcPct val="0"/>
              </a:spcAft>
              <a:defRPr/>
            </a:pPr>
            <a:r>
              <a:rPr lang="zh-CN" altLang="en-US" sz="2400" b="1">
                <a:solidFill>
                  <a:srgbClr val="000000"/>
                </a:solidFill>
              </a:rPr>
              <a:t>現在我們可以按照不同欄位分別排序：</a:t>
            </a:r>
          </a:p>
        </p:txBody>
      </p:sp>
      <p:pic>
        <p:nvPicPr>
          <p:cNvPr id="11330"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407" name="Group 143"/>
          <p:cNvGraphicFramePr>
            <a:graphicFrameLocks noGrp="1"/>
          </p:cNvGraphicFramePr>
          <p:nvPr/>
        </p:nvGraphicFramePr>
        <p:xfrm>
          <a:off x="425450" y="1741488"/>
          <a:ext cx="3798888" cy="701040"/>
        </p:xfrm>
        <a:graphic>
          <a:graphicData uri="http://schemas.openxmlformats.org/drawingml/2006/table">
            <a:tbl>
              <a:tblPr/>
              <a:tblGrid>
                <a:gridCol w="2379663">
                  <a:extLst>
                    <a:ext uri="{9D8B030D-6E8A-4147-A177-3AD203B41FA5}">
                      <a16:colId xmlns:a16="http://schemas.microsoft.com/office/drawing/2014/main" val="911368197"/>
                    </a:ext>
                  </a:extLst>
                </a:gridCol>
                <a:gridCol w="1419225">
                  <a:extLst>
                    <a:ext uri="{9D8B030D-6E8A-4147-A177-3AD203B41FA5}">
                      <a16:colId xmlns:a16="http://schemas.microsoft.com/office/drawing/2014/main" val="1052821354"/>
                    </a:ext>
                  </a:extLst>
                </a:gridCol>
              </a:tblGrid>
              <a:tr h="2428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Name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Dates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735554784"/>
                  </a:ext>
                </a:extLst>
              </a:tr>
              <a:tr h="2952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664520911"/>
                  </a:ext>
                </a:extLst>
              </a:tr>
            </a:tbl>
          </a:graphicData>
        </a:graphic>
      </p:graphicFrame>
      <p:graphicFrame>
        <p:nvGraphicFramePr>
          <p:cNvPr id="11412" name="Group 148"/>
          <p:cNvGraphicFramePr>
            <a:graphicFrameLocks noGrp="1"/>
          </p:cNvGraphicFramePr>
          <p:nvPr/>
        </p:nvGraphicFramePr>
        <p:xfrm>
          <a:off x="387350" y="2682877"/>
          <a:ext cx="8534400" cy="1734185"/>
        </p:xfrm>
        <a:graphic>
          <a:graphicData uri="http://schemas.openxmlformats.org/drawingml/2006/table">
            <a:tbl>
              <a:tblPr/>
              <a:tblGrid>
                <a:gridCol w="2076450">
                  <a:extLst>
                    <a:ext uri="{9D8B030D-6E8A-4147-A177-3AD203B41FA5}">
                      <a16:colId xmlns:a16="http://schemas.microsoft.com/office/drawing/2014/main" val="2963207829"/>
                    </a:ext>
                  </a:extLst>
                </a:gridCol>
                <a:gridCol w="1555750">
                  <a:extLst>
                    <a:ext uri="{9D8B030D-6E8A-4147-A177-3AD203B41FA5}">
                      <a16:colId xmlns:a16="http://schemas.microsoft.com/office/drawing/2014/main" val="3259727760"/>
                    </a:ext>
                  </a:extLst>
                </a:gridCol>
                <a:gridCol w="4902200">
                  <a:extLst>
                    <a:ext uri="{9D8B030D-6E8A-4147-A177-3AD203B41FA5}">
                      <a16:colId xmlns:a16="http://schemas.microsoft.com/office/drawing/2014/main" val="2031226441"/>
                    </a:ext>
                  </a:extLst>
                </a:gridCol>
              </a:tblGrid>
              <a:tr h="2587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Posting Date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Office Title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66196163"/>
                  </a:ext>
                </a:extLst>
              </a:tr>
              <a:tr h="3222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度支勾院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111814404"/>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門下侍郎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69796347"/>
                  </a:ext>
                </a:extLst>
              </a:tr>
              <a:tr h="4540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左僕射兼門下侍郎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552613555"/>
                  </a:ext>
                </a:extLst>
              </a:tr>
            </a:tbl>
          </a:graphicData>
        </a:graphic>
      </p:graphicFrame>
      <p:graphicFrame>
        <p:nvGraphicFramePr>
          <p:cNvPr id="11413" name="Group 149"/>
          <p:cNvGraphicFramePr>
            <a:graphicFrameLocks noGrp="1"/>
          </p:cNvGraphicFramePr>
          <p:nvPr/>
        </p:nvGraphicFramePr>
        <p:xfrm>
          <a:off x="387350" y="4713288"/>
          <a:ext cx="8561388" cy="2042160"/>
        </p:xfrm>
        <a:graphic>
          <a:graphicData uri="http://schemas.openxmlformats.org/drawingml/2006/table">
            <a:tbl>
              <a:tblPr/>
              <a:tblGrid>
                <a:gridCol w="2370138">
                  <a:extLst>
                    <a:ext uri="{9D8B030D-6E8A-4147-A177-3AD203B41FA5}">
                      <a16:colId xmlns:a16="http://schemas.microsoft.com/office/drawing/2014/main" val="3436988193"/>
                    </a:ext>
                  </a:extLst>
                </a:gridCol>
                <a:gridCol w="3276600">
                  <a:extLst>
                    <a:ext uri="{9D8B030D-6E8A-4147-A177-3AD203B41FA5}">
                      <a16:colId xmlns:a16="http://schemas.microsoft.com/office/drawing/2014/main" val="1361621352"/>
                    </a:ext>
                  </a:extLst>
                </a:gridCol>
                <a:gridCol w="2914650">
                  <a:extLst>
                    <a:ext uri="{9D8B030D-6E8A-4147-A177-3AD203B41FA5}">
                      <a16:colId xmlns:a16="http://schemas.microsoft.com/office/drawing/2014/main" val="1752134637"/>
                    </a:ext>
                  </a:extLst>
                </a:gridCol>
              </a:tblGrid>
              <a:tr h="2841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Association Type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Associate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476422901"/>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Yuanyou member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元祐黨</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899724867"/>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An Dun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730105922"/>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Chao Buzhi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晁補之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015571396"/>
                  </a:ext>
                </a:extLst>
              </a:tr>
              <a:tr h="3032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Fan Chunli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470708821"/>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algn="l" eaLnBrk="0" hangingPunct="0">
                        <a:spcBef>
                          <a:spcPct val="20000"/>
                        </a:spcBef>
                        <a:defRPr sz="2400">
                          <a:solidFill>
                            <a:schemeClr val="tx1"/>
                          </a:solidFill>
                          <a:latin typeface="Arial" panose="020B0604020202020204" pitchFamily="34" charset="0"/>
                          <a:ea typeface="TSC UMing S TT" pitchFamily="49" charset="-120"/>
                        </a:defRPr>
                      </a:lvl2pPr>
                      <a:lvl3pPr algn="l" eaLnBrk="0" hangingPunct="0">
                        <a:spcBef>
                          <a:spcPct val="20000"/>
                        </a:spcBef>
                        <a:defRPr sz="2000">
                          <a:solidFill>
                            <a:schemeClr val="tx1"/>
                          </a:solidFill>
                          <a:latin typeface="Arial" panose="020B0604020202020204" pitchFamily="34" charset="0"/>
                          <a:ea typeface="TSC UMing S TT" pitchFamily="49" charset="-120"/>
                        </a:defRPr>
                      </a:lvl3pPr>
                      <a:lvl4pPr algn="l" eaLnBrk="0" hangingPunct="0">
                        <a:spcBef>
                          <a:spcPct val="20000"/>
                        </a:spcBef>
                        <a:defRPr>
                          <a:solidFill>
                            <a:schemeClr val="tx1"/>
                          </a:solidFill>
                          <a:latin typeface="Arial" panose="020B0604020202020204" pitchFamily="34" charset="0"/>
                          <a:ea typeface="TSC UMing S TT" pitchFamily="49" charset="-120"/>
                        </a:defRPr>
                      </a:lvl4pPr>
                      <a:lvl5pPr algn="l" eaLnBrk="0" hangingPunct="0">
                        <a:spcBef>
                          <a:spcPct val="20000"/>
                        </a:spcBef>
                        <a:defRPr>
                          <a:solidFill>
                            <a:schemeClr val="tx1"/>
                          </a:solidFill>
                          <a:latin typeface="Arial" panose="020B0604020202020204" pitchFamily="34" charset="0"/>
                          <a:ea typeface="TSC UMing S TT" pitchFamily="49" charset="-120"/>
                        </a:defRPr>
                      </a:lvl5pPr>
                      <a:lvl6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Ding Du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293714321"/>
                  </a:ext>
                </a:extLst>
              </a:tr>
            </a:tbl>
          </a:graphicData>
        </a:graphic>
      </p:graphicFrame>
      <p:sp>
        <p:nvSpPr>
          <p:cNvPr id="11404" name="Line 140"/>
          <p:cNvSpPr>
            <a:spLocks noChangeShapeType="1"/>
          </p:cNvSpPr>
          <p:nvPr/>
        </p:nvSpPr>
        <p:spPr bwMode="auto">
          <a:xfrm>
            <a:off x="6327775" y="2366965"/>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1405" name="Line 141"/>
          <p:cNvSpPr>
            <a:spLocks noChangeShapeType="1"/>
          </p:cNvSpPr>
          <p:nvPr/>
        </p:nvSpPr>
        <p:spPr bwMode="auto">
          <a:xfrm>
            <a:off x="4297363" y="4400552"/>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1406" name="Line 142"/>
          <p:cNvSpPr>
            <a:spLocks noChangeShapeType="1"/>
          </p:cNvSpPr>
          <p:nvPr/>
        </p:nvSpPr>
        <p:spPr bwMode="auto">
          <a:xfrm>
            <a:off x="7473950" y="4397377"/>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85218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4" name="Rectangle 3"/>
          <p:cNvSpPr/>
          <p:nvPr/>
        </p:nvSpPr>
        <p:spPr>
          <a:xfrm>
            <a:off x="5506114" y="152400"/>
            <a:ext cx="3637885" cy="1200329"/>
          </a:xfrm>
          <a:prstGeom prst="rect">
            <a:avLst/>
          </a:prstGeom>
          <a:noFill/>
        </p:spPr>
        <p:txBody>
          <a:bodyPr wrap="square">
            <a:spAutoFit/>
          </a:bodyPr>
          <a:lstStyle/>
          <a:p>
            <a:pPr algn="ctr" defTabSz="685800"/>
            <a:r>
              <a:rPr lang="en-US" sz="2400" b="1" dirty="0" smtClean="0">
                <a:solidFill>
                  <a:prstClr val="black"/>
                </a:solidFill>
                <a:latin typeface="Arial" pitchFamily="34" charset="0"/>
                <a:cs typeface="Arial" pitchFamily="34" charset="0"/>
              </a:rPr>
              <a:t>Kinship Relations Among the Prefects, 1040-1049</a:t>
            </a:r>
            <a:endParaRPr lang="en-US" sz="2400" b="1" dirty="0">
              <a:solidFill>
                <a:prstClr val="black"/>
              </a:solidFill>
              <a:latin typeface="Arial" pitchFamily="34" charset="0"/>
              <a:cs typeface="Arial" pitchFamily="34" charset="0"/>
            </a:endParaRPr>
          </a:p>
        </p:txBody>
      </p:sp>
      <p:pic>
        <p:nvPicPr>
          <p:cNvPr id="9" name="Picture 8"/>
          <p:cNvPicPr>
            <a:picLocks noChangeAspect="1"/>
          </p:cNvPicPr>
          <p:nvPr/>
        </p:nvPicPr>
        <p:blipFill>
          <a:blip r:embed="rId4"/>
          <a:stretch>
            <a:fillRect/>
          </a:stretch>
        </p:blipFill>
        <p:spPr>
          <a:xfrm>
            <a:off x="6758412" y="1424929"/>
            <a:ext cx="1699788" cy="40081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00" y="12700"/>
            <a:ext cx="6845300" cy="6845300"/>
          </a:xfrm>
          <a:prstGeom prst="rect">
            <a:avLst/>
          </a:prstGeom>
        </p:spPr>
      </p:pic>
      <p:sp>
        <p:nvSpPr>
          <p:cNvPr id="6" name="Rectangle 5"/>
          <p:cNvSpPr/>
          <p:nvPr/>
        </p:nvSpPr>
        <p:spPr>
          <a:xfrm>
            <a:off x="4902926" y="5867400"/>
            <a:ext cx="4241074" cy="830997"/>
          </a:xfrm>
          <a:prstGeom prst="rect">
            <a:avLst/>
          </a:prstGeom>
        </p:spPr>
        <p:txBody>
          <a:bodyPr wrap="square">
            <a:spAutoFit/>
          </a:bodyPr>
          <a:lstStyle/>
          <a:p>
            <a:pPr algn="ctr" defTabSz="685800"/>
            <a:r>
              <a:rPr lang="en-US" sz="1600" i="1" dirty="0">
                <a:solidFill>
                  <a:prstClr val="black"/>
                </a:solidFill>
                <a:latin typeface="Arial" panose="020B0604020202020204" pitchFamily="34" charset="0"/>
                <a:cs typeface="Arial" panose="020B0604020202020204" pitchFamily="34" charset="0"/>
              </a:rPr>
              <a:t>Node size based on the number of local agnatic and affinal ties. </a:t>
            </a:r>
          </a:p>
          <a:p>
            <a:pPr algn="ctr" defTabSz="685800"/>
            <a:r>
              <a:rPr lang="en-US" sz="1600" i="1" dirty="0">
                <a:solidFill>
                  <a:prstClr val="black"/>
                </a:solidFill>
                <a:latin typeface="Arial" panose="020B0604020202020204" pitchFamily="34" charset="0"/>
                <a:cs typeface="Arial" panose="020B0604020202020204" pitchFamily="34" charset="0"/>
              </a:rPr>
              <a:t>Colored by regional origin of the prefects.</a:t>
            </a:r>
          </a:p>
        </p:txBody>
      </p:sp>
    </p:spTree>
    <p:extLst>
      <p:ext uri="{BB962C8B-B14F-4D97-AF65-F5344CB8AC3E}">
        <p14:creationId xmlns:p14="http://schemas.microsoft.com/office/powerpoint/2010/main" val="1280382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7" name="TextBox 6"/>
          <p:cNvSpPr txBox="1"/>
          <p:nvPr/>
        </p:nvSpPr>
        <p:spPr>
          <a:xfrm>
            <a:off x="100065" y="2632629"/>
            <a:ext cx="1263625" cy="738664"/>
          </a:xfrm>
          <a:prstGeom prst="rect">
            <a:avLst/>
          </a:prstGeom>
          <a:noFill/>
        </p:spPr>
        <p:txBody>
          <a:bodyPr wrap="square" rtlCol="0">
            <a:spAutoFit/>
          </a:bodyPr>
          <a:lstStyle/>
          <a:p>
            <a:pPr algn="ctr" defTabSz="685800"/>
            <a:r>
              <a:rPr lang="en-US" altLang="zh-CN" sz="2100" b="1" dirty="0">
                <a:solidFill>
                  <a:srgbClr val="FF0000"/>
                </a:solidFill>
                <a:latin typeface="Arial" panose="020B0604020202020204" pitchFamily="34" charset="0"/>
                <a:ea typeface="PMingLiU" panose="02020500000000000000" pitchFamily="18" charset="-120"/>
                <a:cs typeface="Arial" panose="020B0604020202020204" pitchFamily="34" charset="0"/>
              </a:rPr>
              <a:t>Sichuan Cluster</a:t>
            </a:r>
            <a:endParaRPr lang="en-US" sz="2100" b="1" dirty="0">
              <a:solidFill>
                <a:srgbClr val="FF0000"/>
              </a:solidFill>
              <a:latin typeface="Arial" panose="020B0604020202020204" pitchFamily="34" charset="0"/>
              <a:ea typeface="PMingLiU" panose="02020500000000000000" pitchFamily="18" charset="-120"/>
              <a:cs typeface="Arial" panose="020B0604020202020204" pitchFamily="34" charset="0"/>
            </a:endParaRPr>
          </a:p>
        </p:txBody>
      </p:sp>
      <p:sp>
        <p:nvSpPr>
          <p:cNvPr id="8" name="TextBox 7"/>
          <p:cNvSpPr txBox="1"/>
          <p:nvPr/>
        </p:nvSpPr>
        <p:spPr>
          <a:xfrm>
            <a:off x="5257800" y="2632629"/>
            <a:ext cx="2046096" cy="738664"/>
          </a:xfrm>
          <a:prstGeom prst="rect">
            <a:avLst/>
          </a:prstGeom>
          <a:noFill/>
        </p:spPr>
        <p:txBody>
          <a:bodyPr wrap="square" rtlCol="0">
            <a:spAutoFit/>
          </a:bodyPr>
          <a:lstStyle/>
          <a:p>
            <a:pPr algn="ctr" defTabSz="685800"/>
            <a:r>
              <a:rPr lang="en-US" altLang="zh-CN" sz="2100" b="1" dirty="0" err="1">
                <a:solidFill>
                  <a:srgbClr val="0000FF"/>
                </a:solidFill>
                <a:latin typeface="Arial" panose="020B0604020202020204" pitchFamily="34" charset="0"/>
                <a:ea typeface="PMingLiU" panose="02020500000000000000" pitchFamily="18" charset="-120"/>
                <a:cs typeface="Arial" panose="020B0604020202020204" pitchFamily="34" charset="0"/>
              </a:rPr>
              <a:t>Liangzhe</a:t>
            </a:r>
            <a:r>
              <a:rPr lang="en-US" altLang="zh-CN" sz="2100" b="1" dirty="0">
                <a:solidFill>
                  <a:srgbClr val="0000FF"/>
                </a:solidFill>
                <a:latin typeface="Arial" panose="020B0604020202020204" pitchFamily="34" charset="0"/>
                <a:ea typeface="PMingLiU" panose="02020500000000000000" pitchFamily="18" charset="-120"/>
                <a:cs typeface="Arial" panose="020B0604020202020204" pitchFamily="34" charset="0"/>
              </a:rPr>
              <a:t>-Fujian Cluster</a:t>
            </a:r>
            <a:endParaRPr lang="en-US" sz="2100" b="1" dirty="0">
              <a:solidFill>
                <a:srgbClr val="0000FF"/>
              </a:solidFill>
              <a:latin typeface="Arial" panose="020B0604020202020204" pitchFamily="34" charset="0"/>
              <a:ea typeface="PMingLiU" panose="02020500000000000000" pitchFamily="18" charset="-12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00065" y="4334490"/>
            <a:ext cx="1347735" cy="20527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8" y="857250"/>
            <a:ext cx="5948362" cy="5948362"/>
          </a:xfrm>
          <a:prstGeom prst="rect">
            <a:avLst/>
          </a:prstGeom>
        </p:spPr>
      </p:pic>
      <p:sp>
        <p:nvSpPr>
          <p:cNvPr id="9" name="Rectangle 8"/>
          <p:cNvSpPr/>
          <p:nvPr/>
        </p:nvSpPr>
        <p:spPr>
          <a:xfrm>
            <a:off x="5071295" y="404336"/>
            <a:ext cx="4100513" cy="830997"/>
          </a:xfrm>
          <a:prstGeom prst="rect">
            <a:avLst/>
          </a:prstGeom>
          <a:noFill/>
        </p:spPr>
        <p:txBody>
          <a:bodyPr wrap="square">
            <a:spAutoFit/>
          </a:bodyPr>
          <a:lstStyle/>
          <a:p>
            <a:pPr algn="ctr" defTabSz="685800"/>
            <a:r>
              <a:rPr lang="en-US" sz="2400" b="1" dirty="0">
                <a:solidFill>
                  <a:prstClr val="black"/>
                </a:solidFill>
                <a:latin typeface="Arial" pitchFamily="34" charset="0"/>
                <a:cs typeface="Arial" pitchFamily="34" charset="0"/>
              </a:rPr>
              <a:t>Kinship Relations Among the Prefects, 1210-1219</a:t>
            </a:r>
          </a:p>
        </p:txBody>
      </p:sp>
      <p:sp>
        <p:nvSpPr>
          <p:cNvPr id="10" name="Rectangle 9"/>
          <p:cNvSpPr/>
          <p:nvPr/>
        </p:nvSpPr>
        <p:spPr>
          <a:xfrm>
            <a:off x="4835552" y="6367046"/>
            <a:ext cx="4572000" cy="338554"/>
          </a:xfrm>
          <a:prstGeom prst="rect">
            <a:avLst/>
          </a:prstGeom>
        </p:spPr>
        <p:txBody>
          <a:bodyPr>
            <a:spAutoFit/>
          </a:bodyPr>
          <a:lstStyle/>
          <a:p>
            <a:pPr algn="ctr" defTabSz="685800"/>
            <a:r>
              <a:rPr lang="en-US" sz="1600" i="1" dirty="0" smtClean="0">
                <a:solidFill>
                  <a:prstClr val="black"/>
                </a:solidFill>
                <a:latin typeface="Arial" panose="020B0604020202020204" pitchFamily="34" charset="0"/>
                <a:cs typeface="Arial" panose="020B0604020202020204" pitchFamily="34" charset="0"/>
              </a:rPr>
              <a:t>Colored by regional origin of the prefects.</a:t>
            </a:r>
            <a:endParaRPr lang="en-US" sz="1600" i="1"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flipH="1">
            <a:off x="228600" y="482541"/>
            <a:ext cx="2041257" cy="369332"/>
          </a:xfrm>
          <a:prstGeom prst="rect">
            <a:avLst/>
          </a:prstGeom>
          <a:noFill/>
          <a:ln>
            <a:solidFill>
              <a:schemeClr val="accent1">
                <a:shade val="50000"/>
              </a:schemeClr>
            </a:solidFill>
          </a:ln>
        </p:spPr>
        <p:txBody>
          <a:bodyPr wrap="square">
            <a:spAutoFit/>
          </a:bodyPr>
          <a:lstStyle/>
          <a:p>
            <a:pPr algn="ctr" defTabSz="685800"/>
            <a:r>
              <a:rPr lang="en-US" b="1" dirty="0">
                <a:solidFill>
                  <a:prstClr val="black"/>
                </a:solidFill>
                <a:latin typeface="Arial" pitchFamily="34" charset="0"/>
                <a:cs typeface="Arial" pitchFamily="34" charset="0"/>
              </a:rPr>
              <a:t>COMPARE TO:</a:t>
            </a:r>
          </a:p>
        </p:txBody>
      </p:sp>
    </p:spTree>
    <p:extLst>
      <p:ext uri="{BB962C8B-B14F-4D97-AF65-F5344CB8AC3E}">
        <p14:creationId xmlns:p14="http://schemas.microsoft.com/office/powerpoint/2010/main" val="34415667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7306" r="19724"/>
          <a:stretch/>
        </p:blipFill>
        <p:spPr>
          <a:xfrm>
            <a:off x="-558408" y="835816"/>
            <a:ext cx="6823648" cy="5418281"/>
          </a:xfrm>
          <a:prstGeom prst="rect">
            <a:avLst/>
          </a:prstGeom>
        </p:spPr>
      </p:pic>
      <p:sp>
        <p:nvSpPr>
          <p:cNvPr id="4" name="TextBox 3"/>
          <p:cNvSpPr txBox="1"/>
          <p:nvPr/>
        </p:nvSpPr>
        <p:spPr>
          <a:xfrm>
            <a:off x="4267200" y="2408953"/>
            <a:ext cx="1684564" cy="923330"/>
          </a:xfrm>
          <a:prstGeom prst="rect">
            <a:avLst/>
          </a:prstGeom>
          <a:noFill/>
        </p:spPr>
        <p:txBody>
          <a:bodyPr wrap="square" rtlCol="0">
            <a:spAutoFit/>
          </a:bodyPr>
          <a:lstStyle/>
          <a:p>
            <a:pPr algn="ctr" defTabSz="685800"/>
            <a:r>
              <a:rPr lang="en-US" altLang="zh-CN" b="1" dirty="0">
                <a:solidFill>
                  <a:prstClr val="black"/>
                </a:solidFill>
                <a:latin typeface="Arial" panose="020B0604020202020204" pitchFamily="34" charset="0"/>
                <a:ea typeface="PMingLiU" panose="02020500000000000000" pitchFamily="18" charset="-120"/>
                <a:cs typeface="Arial" panose="020B0604020202020204" pitchFamily="34" charset="0"/>
              </a:rPr>
              <a:t>Cluster B: Sichuan Cluster</a:t>
            </a:r>
            <a:endParaRPr lang="en-US" b="1" dirty="0">
              <a:solidFill>
                <a:prstClr val="black"/>
              </a:solidFill>
              <a:latin typeface="Arial" panose="020B0604020202020204" pitchFamily="34" charset="0"/>
              <a:ea typeface="PMingLiU" panose="02020500000000000000" pitchFamily="18" charset="-120"/>
              <a:cs typeface="Arial" panose="020B0604020202020204" pitchFamily="34" charset="0"/>
            </a:endParaRPr>
          </a:p>
        </p:txBody>
      </p:sp>
      <p:sp>
        <p:nvSpPr>
          <p:cNvPr id="5" name="TextBox 4"/>
          <p:cNvSpPr txBox="1"/>
          <p:nvPr/>
        </p:nvSpPr>
        <p:spPr>
          <a:xfrm>
            <a:off x="0" y="1338076"/>
            <a:ext cx="1952625" cy="923330"/>
          </a:xfrm>
          <a:prstGeom prst="rect">
            <a:avLst/>
          </a:prstGeom>
          <a:noFill/>
        </p:spPr>
        <p:txBody>
          <a:bodyPr wrap="square" rtlCol="0">
            <a:spAutoFit/>
          </a:bodyPr>
          <a:lstStyle/>
          <a:p>
            <a:pPr algn="ctr" defTabSz="685800"/>
            <a:r>
              <a:rPr lang="en-US" altLang="zh-CN" b="1" dirty="0">
                <a:solidFill>
                  <a:prstClr val="black"/>
                </a:solidFill>
                <a:latin typeface="Arial" panose="020B0604020202020204" pitchFamily="34" charset="0"/>
                <a:ea typeface="PMingLiU" panose="02020500000000000000" pitchFamily="18" charset="-120"/>
                <a:cs typeface="Arial" panose="020B0604020202020204" pitchFamily="34" charset="0"/>
              </a:rPr>
              <a:t>Cluster A: </a:t>
            </a:r>
            <a:r>
              <a:rPr lang="en-US" altLang="zh-CN" b="1" dirty="0" err="1">
                <a:solidFill>
                  <a:prstClr val="black"/>
                </a:solidFill>
                <a:latin typeface="Arial" panose="020B0604020202020204" pitchFamily="34" charset="0"/>
                <a:ea typeface="PMingLiU" panose="02020500000000000000" pitchFamily="18" charset="-120"/>
                <a:cs typeface="Arial" panose="020B0604020202020204" pitchFamily="34" charset="0"/>
              </a:rPr>
              <a:t>Liangzhe</a:t>
            </a:r>
            <a:r>
              <a:rPr lang="en-US" altLang="zh-CN" b="1" dirty="0">
                <a:solidFill>
                  <a:prstClr val="black"/>
                </a:solidFill>
                <a:latin typeface="Arial" panose="020B0604020202020204" pitchFamily="34" charset="0"/>
                <a:ea typeface="PMingLiU" panose="02020500000000000000" pitchFamily="18" charset="-120"/>
                <a:cs typeface="Arial" panose="020B0604020202020204" pitchFamily="34" charset="0"/>
              </a:rPr>
              <a:t>-Fujian Cluster</a:t>
            </a:r>
            <a:endParaRPr lang="en-US" b="1" dirty="0">
              <a:solidFill>
                <a:prstClr val="black"/>
              </a:solidFill>
              <a:latin typeface="Arial" panose="020B0604020202020204" pitchFamily="34" charset="0"/>
              <a:ea typeface="PMingLiU" panose="02020500000000000000" pitchFamily="18" charset="-120"/>
              <a:cs typeface="Arial" panose="020B0604020202020204" pitchFamily="34" charset="0"/>
            </a:endParaRPr>
          </a:p>
        </p:txBody>
      </p:sp>
      <p:sp>
        <p:nvSpPr>
          <p:cNvPr id="8" name="TextBox 7"/>
          <p:cNvSpPr txBox="1"/>
          <p:nvPr/>
        </p:nvSpPr>
        <p:spPr>
          <a:xfrm>
            <a:off x="2275112" y="5499707"/>
            <a:ext cx="742950" cy="323165"/>
          </a:xfrm>
          <a:prstGeom prst="rect">
            <a:avLst/>
          </a:prstGeom>
          <a:noFill/>
        </p:spPr>
        <p:txBody>
          <a:bodyPr wrap="square" rtlCol="0">
            <a:spAutoFit/>
          </a:bodyPr>
          <a:lstStyle/>
          <a:p>
            <a:pPr defTabSz="685800"/>
            <a:r>
              <a:rPr lang="zh-CN" altLang="en-US" sz="1500" b="1" u="sng" dirty="0">
                <a:solidFill>
                  <a:prstClr val="black"/>
                </a:solidFill>
                <a:latin typeface="PMingLiU" panose="02020500000000000000" pitchFamily="18" charset="-120"/>
                <a:ea typeface="PMingLiU" panose="02020500000000000000" pitchFamily="18" charset="-120"/>
              </a:rPr>
              <a:t>台州</a:t>
            </a:r>
            <a:endParaRPr lang="en-US" sz="1350" b="1" u="sng" dirty="0">
              <a:solidFill>
                <a:prstClr val="black"/>
              </a:solidFill>
              <a:latin typeface="PMingLiU" panose="02020500000000000000" pitchFamily="18" charset="-120"/>
              <a:ea typeface="PMingLiU" panose="02020500000000000000" pitchFamily="18" charset="-120"/>
            </a:endParaRPr>
          </a:p>
        </p:txBody>
      </p:sp>
      <p:sp>
        <p:nvSpPr>
          <p:cNvPr id="10" name="TextBox 9"/>
          <p:cNvSpPr txBox="1"/>
          <p:nvPr/>
        </p:nvSpPr>
        <p:spPr>
          <a:xfrm>
            <a:off x="2853416" y="3638183"/>
            <a:ext cx="880384" cy="323165"/>
          </a:xfrm>
          <a:prstGeom prst="rect">
            <a:avLst/>
          </a:prstGeom>
          <a:noFill/>
        </p:spPr>
        <p:txBody>
          <a:bodyPr wrap="square" rtlCol="0">
            <a:spAutoFit/>
          </a:bodyPr>
          <a:lstStyle/>
          <a:p>
            <a:pPr defTabSz="685800"/>
            <a:r>
              <a:rPr lang="zh-CN" altLang="en-US" sz="1500" b="1" u="sng" dirty="0">
                <a:solidFill>
                  <a:prstClr val="black"/>
                </a:solidFill>
                <a:latin typeface="PMingLiU" panose="02020500000000000000" pitchFamily="18" charset="-120"/>
                <a:ea typeface="PMingLiU" panose="02020500000000000000" pitchFamily="18" charset="-120"/>
              </a:rPr>
              <a:t>慶元府</a:t>
            </a:r>
            <a:endParaRPr lang="en-US" sz="1350" b="1" u="sng" dirty="0">
              <a:solidFill>
                <a:prstClr val="black"/>
              </a:solidFill>
              <a:latin typeface="PMingLiU" panose="02020500000000000000" pitchFamily="18" charset="-120"/>
              <a:ea typeface="PMingLiU" panose="02020500000000000000" pitchFamily="18" charset="-120"/>
            </a:endParaRPr>
          </a:p>
        </p:txBody>
      </p:sp>
      <p:sp>
        <p:nvSpPr>
          <p:cNvPr id="11" name="TextBox 10"/>
          <p:cNvSpPr txBox="1"/>
          <p:nvPr/>
        </p:nvSpPr>
        <p:spPr>
          <a:xfrm>
            <a:off x="3018062" y="1476576"/>
            <a:ext cx="1020538" cy="323165"/>
          </a:xfrm>
          <a:prstGeom prst="rect">
            <a:avLst/>
          </a:prstGeom>
          <a:noFill/>
        </p:spPr>
        <p:txBody>
          <a:bodyPr wrap="square" rtlCol="0">
            <a:spAutoFit/>
          </a:bodyPr>
          <a:lstStyle/>
          <a:p>
            <a:pPr defTabSz="685800"/>
            <a:r>
              <a:rPr lang="zh-CN" altLang="en-US" sz="1500" b="1" u="sng" dirty="0">
                <a:solidFill>
                  <a:prstClr val="black"/>
                </a:solidFill>
                <a:latin typeface="PMingLiU" panose="02020500000000000000" pitchFamily="18" charset="-120"/>
                <a:ea typeface="PMingLiU" panose="02020500000000000000" pitchFamily="18" charset="-120"/>
              </a:rPr>
              <a:t>慶元府</a:t>
            </a:r>
            <a:endParaRPr lang="en-US" sz="1350" b="1" u="sng" dirty="0">
              <a:solidFill>
                <a:prstClr val="black"/>
              </a:solidFill>
              <a:latin typeface="PMingLiU" panose="02020500000000000000" pitchFamily="18" charset="-120"/>
              <a:ea typeface="PMingLiU" panose="02020500000000000000" pitchFamily="18" charset="-120"/>
            </a:endParaRPr>
          </a:p>
        </p:txBody>
      </p:sp>
      <p:sp>
        <p:nvSpPr>
          <p:cNvPr id="15" name="Rectangle 14"/>
          <p:cNvSpPr/>
          <p:nvPr/>
        </p:nvSpPr>
        <p:spPr>
          <a:xfrm>
            <a:off x="5808108" y="293453"/>
            <a:ext cx="3165298" cy="2677656"/>
          </a:xfrm>
          <a:prstGeom prst="rect">
            <a:avLst/>
          </a:prstGeom>
          <a:noFill/>
        </p:spPr>
        <p:txBody>
          <a:bodyPr wrap="square">
            <a:spAutoFit/>
          </a:bodyPr>
          <a:lstStyle/>
          <a:p>
            <a:pPr algn="ctr" defTabSz="685800"/>
            <a:r>
              <a:rPr lang="en-US" sz="2400" b="1" dirty="0">
                <a:solidFill>
                  <a:prstClr val="black"/>
                </a:solidFill>
                <a:latin typeface="Arial" pitchFamily="34" charset="0"/>
                <a:cs typeface="Arial" pitchFamily="34" charset="0"/>
              </a:rPr>
              <a:t>Kinship Relations Among the Prefects, 1210-1219</a:t>
            </a:r>
          </a:p>
          <a:p>
            <a:pPr algn="ctr" defTabSz="685800"/>
            <a:endParaRPr lang="en-US" sz="2400" b="1" dirty="0">
              <a:solidFill>
                <a:prstClr val="black"/>
              </a:solidFill>
              <a:latin typeface="Arial" pitchFamily="34" charset="0"/>
              <a:cs typeface="Arial" pitchFamily="34" charset="0"/>
            </a:endParaRPr>
          </a:p>
          <a:p>
            <a:pPr algn="ctr" defTabSz="685800"/>
            <a:r>
              <a:rPr lang="en-US" sz="2400" b="1" dirty="0">
                <a:solidFill>
                  <a:srgbClr val="FF0000"/>
                </a:solidFill>
                <a:latin typeface="Arial" pitchFamily="34" charset="0"/>
                <a:cs typeface="Arial" pitchFamily="34" charset="0"/>
              </a:rPr>
              <a:t>MODULARITY ANALYSIS</a:t>
            </a:r>
          </a:p>
          <a:p>
            <a:pPr algn="ctr" defTabSz="685800"/>
            <a:endParaRPr lang="en-US" sz="2400" b="1" dirty="0">
              <a:solidFill>
                <a:srgbClr val="FF0000"/>
              </a:solidFill>
              <a:latin typeface="Arial" pitchFamily="34" charset="0"/>
              <a:cs typeface="Arial" pitchFamily="34" charset="0"/>
            </a:endParaRPr>
          </a:p>
        </p:txBody>
      </p:sp>
      <p:sp>
        <p:nvSpPr>
          <p:cNvPr id="16" name="Rectangle 15"/>
          <p:cNvSpPr/>
          <p:nvPr/>
        </p:nvSpPr>
        <p:spPr>
          <a:xfrm>
            <a:off x="4572000" y="5828749"/>
            <a:ext cx="4876800" cy="1077218"/>
          </a:xfrm>
          <a:prstGeom prst="rect">
            <a:avLst/>
          </a:prstGeom>
        </p:spPr>
        <p:txBody>
          <a:bodyPr wrap="square">
            <a:spAutoFit/>
          </a:bodyPr>
          <a:lstStyle/>
          <a:p>
            <a:pPr algn="ctr" defTabSz="685800"/>
            <a:r>
              <a:rPr lang="en-US" sz="1600" dirty="0">
                <a:solidFill>
                  <a:prstClr val="black"/>
                </a:solidFill>
                <a:latin typeface="Arial" panose="020B0604020202020204" pitchFamily="34" charset="0"/>
                <a:cs typeface="Arial" panose="020B0604020202020204" pitchFamily="34" charset="0"/>
              </a:rPr>
              <a:t>Resolution = 1.0; Number of Communities: 8.</a:t>
            </a:r>
          </a:p>
          <a:p>
            <a:pPr algn="ctr" defTabSz="685800"/>
            <a:r>
              <a:rPr lang="en-US" sz="1600" i="1" dirty="0">
                <a:solidFill>
                  <a:prstClr val="black"/>
                </a:solidFill>
                <a:latin typeface="Arial" panose="020B0604020202020204" pitchFamily="34" charset="0"/>
                <a:cs typeface="Arial" panose="020B0604020202020204" pitchFamily="34" charset="0"/>
              </a:rPr>
              <a:t>Only the three largest </a:t>
            </a:r>
            <a:r>
              <a:rPr lang="en-US" altLang="zh-CN" sz="1600" i="1" dirty="0">
                <a:solidFill>
                  <a:prstClr val="black"/>
                </a:solidFill>
                <a:latin typeface="Arial" panose="020B0604020202020204" pitchFamily="34" charset="0"/>
                <a:cs typeface="Arial" panose="020B0604020202020204" pitchFamily="34" charset="0"/>
              </a:rPr>
              <a:t>components </a:t>
            </a:r>
            <a:r>
              <a:rPr lang="en-US" sz="1600" i="1" dirty="0">
                <a:solidFill>
                  <a:prstClr val="black"/>
                </a:solidFill>
                <a:latin typeface="Arial" panose="020B0604020202020204" pitchFamily="34" charset="0"/>
                <a:cs typeface="Arial" panose="020B0604020202020204" pitchFamily="34" charset="0"/>
              </a:rPr>
              <a:t>are shown.</a:t>
            </a:r>
          </a:p>
          <a:p>
            <a:pPr algn="ctr" defTabSz="685800"/>
            <a:r>
              <a:rPr lang="en-US" sz="1600" i="1" dirty="0">
                <a:solidFill>
                  <a:prstClr val="black"/>
                </a:solidFill>
                <a:latin typeface="Arial" panose="020B0604020202020204" pitchFamily="34" charset="0"/>
                <a:cs typeface="Arial" panose="020B0604020202020204" pitchFamily="34" charset="0"/>
              </a:rPr>
              <a:t>Node size based on </a:t>
            </a:r>
            <a:r>
              <a:rPr lang="en-US" sz="1600" i="1" dirty="0" err="1">
                <a:solidFill>
                  <a:prstClr val="black"/>
                </a:solidFill>
                <a:latin typeface="Arial" panose="020B0604020202020204" pitchFamily="34" charset="0"/>
                <a:cs typeface="Arial" panose="020B0604020202020204" pitchFamily="34" charset="0"/>
              </a:rPr>
              <a:t>betweenness</a:t>
            </a:r>
            <a:r>
              <a:rPr lang="en-US" sz="1600" i="1" dirty="0">
                <a:solidFill>
                  <a:prstClr val="black"/>
                </a:solidFill>
                <a:latin typeface="Arial" panose="020B0604020202020204" pitchFamily="34" charset="0"/>
                <a:cs typeface="Arial" panose="020B0604020202020204" pitchFamily="34" charset="0"/>
              </a:rPr>
              <a:t> centrality.</a:t>
            </a:r>
          </a:p>
          <a:p>
            <a:pPr algn="ctr" defTabSz="685800"/>
            <a:r>
              <a:rPr lang="en-US" sz="1600" i="1" dirty="0">
                <a:solidFill>
                  <a:prstClr val="black"/>
                </a:solidFill>
                <a:latin typeface="Arial" panose="020B0604020202020204" pitchFamily="34" charset="0"/>
                <a:cs typeface="Arial" panose="020B0604020202020204" pitchFamily="34" charset="0"/>
              </a:rPr>
              <a:t>Colored by modularity class.</a:t>
            </a:r>
          </a:p>
        </p:txBody>
      </p:sp>
      <p:sp>
        <p:nvSpPr>
          <p:cNvPr id="17" name="TextBox 16"/>
          <p:cNvSpPr txBox="1"/>
          <p:nvPr/>
        </p:nvSpPr>
        <p:spPr>
          <a:xfrm>
            <a:off x="4724400" y="5176879"/>
            <a:ext cx="1384189" cy="369332"/>
          </a:xfrm>
          <a:prstGeom prst="rect">
            <a:avLst/>
          </a:prstGeom>
          <a:noFill/>
        </p:spPr>
        <p:txBody>
          <a:bodyPr wrap="square" rtlCol="0">
            <a:spAutoFit/>
          </a:bodyPr>
          <a:lstStyle/>
          <a:p>
            <a:pPr algn="ctr" defTabSz="685800"/>
            <a:r>
              <a:rPr lang="en-US" altLang="zh-CN" b="1" dirty="0">
                <a:solidFill>
                  <a:prstClr val="black"/>
                </a:solidFill>
                <a:latin typeface="Arial" panose="020B0604020202020204" pitchFamily="34" charset="0"/>
                <a:ea typeface="PMingLiU" panose="02020500000000000000" pitchFamily="18" charset="-120"/>
                <a:cs typeface="Arial" panose="020B0604020202020204" pitchFamily="34" charset="0"/>
              </a:rPr>
              <a:t>Cluster </a:t>
            </a:r>
            <a:r>
              <a:rPr lang="en-US" altLang="zh-CN" b="1" dirty="0" smtClean="0">
                <a:solidFill>
                  <a:prstClr val="black"/>
                </a:solidFill>
                <a:latin typeface="Arial" panose="020B0604020202020204" pitchFamily="34" charset="0"/>
                <a:ea typeface="PMingLiU" panose="02020500000000000000" pitchFamily="18" charset="-120"/>
                <a:cs typeface="Arial" panose="020B0604020202020204" pitchFamily="34" charset="0"/>
              </a:rPr>
              <a:t>C</a:t>
            </a:r>
            <a:endParaRPr lang="en-US" b="1" dirty="0">
              <a:solidFill>
                <a:prstClr val="black"/>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2434105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5425" r="22801"/>
          <a:stretch/>
        </p:blipFill>
        <p:spPr>
          <a:xfrm>
            <a:off x="-600708" y="-1487742"/>
            <a:ext cx="9727961" cy="811898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200" y="-261687"/>
            <a:ext cx="7277601" cy="7019675"/>
          </a:xfrm>
          <a:prstGeom prst="rect">
            <a:avLst/>
          </a:prstGeom>
        </p:spPr>
      </p:pic>
      <p:sp>
        <p:nvSpPr>
          <p:cNvPr id="10" name="TextBox 9"/>
          <p:cNvSpPr txBox="1"/>
          <p:nvPr/>
        </p:nvSpPr>
        <p:spPr>
          <a:xfrm>
            <a:off x="6278333" y="4194694"/>
            <a:ext cx="653143" cy="369332"/>
          </a:xfrm>
          <a:prstGeom prst="rect">
            <a:avLst/>
          </a:prstGeom>
          <a:noFill/>
        </p:spPr>
        <p:txBody>
          <a:bodyPr wrap="square" rtlCol="0">
            <a:spAutoFit/>
          </a:bodyPr>
          <a:lstStyle/>
          <a:p>
            <a:pPr defTabSz="685800"/>
            <a:r>
              <a:rPr lang="zh-CN" altLang="en-US" b="1" u="sng" dirty="0">
                <a:solidFill>
                  <a:prstClr val="black"/>
                </a:solidFill>
                <a:latin typeface="PMingLiU" panose="02020500000000000000" pitchFamily="18" charset="-120"/>
                <a:ea typeface="PMingLiU" panose="02020500000000000000" pitchFamily="18" charset="-120"/>
              </a:rPr>
              <a:t>建州</a:t>
            </a:r>
            <a:endParaRPr lang="en-US" b="1" u="sng" dirty="0">
              <a:solidFill>
                <a:prstClr val="black"/>
              </a:solidFill>
              <a:latin typeface="PMingLiU" panose="02020500000000000000" pitchFamily="18" charset="-120"/>
              <a:ea typeface="PMingLiU" panose="02020500000000000000" pitchFamily="18" charset="-12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8647" y="3084059"/>
            <a:ext cx="2498271" cy="1249136"/>
          </a:xfrm>
          <a:prstGeom prst="rect">
            <a:avLst/>
          </a:prstGeom>
        </p:spPr>
      </p:pic>
      <p:sp>
        <p:nvSpPr>
          <p:cNvPr id="8" name="TextBox 7"/>
          <p:cNvSpPr txBox="1"/>
          <p:nvPr/>
        </p:nvSpPr>
        <p:spPr>
          <a:xfrm>
            <a:off x="6364060" y="2829513"/>
            <a:ext cx="665390" cy="369332"/>
          </a:xfrm>
          <a:prstGeom prst="rect">
            <a:avLst/>
          </a:prstGeom>
          <a:noFill/>
        </p:spPr>
        <p:txBody>
          <a:bodyPr wrap="square" rtlCol="0">
            <a:spAutoFit/>
          </a:bodyPr>
          <a:lstStyle/>
          <a:p>
            <a:pPr defTabSz="685800"/>
            <a:r>
              <a:rPr lang="zh-CN" altLang="en-US" b="1" u="sng" dirty="0">
                <a:solidFill>
                  <a:prstClr val="black"/>
                </a:solidFill>
                <a:latin typeface="PMingLiU" panose="02020500000000000000" pitchFamily="18" charset="-120"/>
                <a:ea typeface="PMingLiU" panose="02020500000000000000" pitchFamily="18" charset="-120"/>
              </a:rPr>
              <a:t>饒州</a:t>
            </a:r>
            <a:endParaRPr lang="en-US" b="1" u="sng" dirty="0">
              <a:solidFill>
                <a:prstClr val="black"/>
              </a:solidFill>
              <a:latin typeface="PMingLiU" panose="02020500000000000000" pitchFamily="18" charset="-120"/>
              <a:ea typeface="PMingLiU" panose="02020500000000000000" pitchFamily="18" charset="-120"/>
            </a:endParaRPr>
          </a:p>
        </p:txBody>
      </p:sp>
      <p:sp>
        <p:nvSpPr>
          <p:cNvPr id="9" name="TextBox 8"/>
          <p:cNvSpPr txBox="1"/>
          <p:nvPr/>
        </p:nvSpPr>
        <p:spPr>
          <a:xfrm>
            <a:off x="7592786" y="3431628"/>
            <a:ext cx="555171" cy="300082"/>
          </a:xfrm>
          <a:prstGeom prst="rect">
            <a:avLst/>
          </a:prstGeom>
          <a:noFill/>
        </p:spPr>
        <p:txBody>
          <a:bodyPr wrap="square" rtlCol="0">
            <a:spAutoFit/>
          </a:bodyPr>
          <a:lstStyle/>
          <a:p>
            <a:pPr defTabSz="685800"/>
            <a:r>
              <a:rPr lang="zh-CN" altLang="en-US" sz="1350" b="1" u="sng" dirty="0">
                <a:solidFill>
                  <a:prstClr val="black"/>
                </a:solidFill>
                <a:latin typeface="PMingLiU" panose="02020500000000000000" pitchFamily="18" charset="-120"/>
                <a:ea typeface="PMingLiU" panose="02020500000000000000" pitchFamily="18" charset="-120"/>
              </a:rPr>
              <a:t>處州</a:t>
            </a:r>
            <a:endParaRPr lang="en-US" sz="1350" b="1" u="sng" dirty="0">
              <a:solidFill>
                <a:prstClr val="black"/>
              </a:solidFill>
              <a:latin typeface="PMingLiU" panose="02020500000000000000" pitchFamily="18" charset="-120"/>
              <a:ea typeface="PMingLiU" panose="02020500000000000000" pitchFamily="18" charset="-12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176" y="1357312"/>
            <a:ext cx="6635524" cy="3317762"/>
          </a:xfrm>
          <a:prstGeom prst="rect">
            <a:avLst/>
          </a:prstGeom>
        </p:spPr>
      </p:pic>
      <p:sp>
        <p:nvSpPr>
          <p:cNvPr id="11" name="TextBox 10"/>
          <p:cNvSpPr txBox="1"/>
          <p:nvPr/>
        </p:nvSpPr>
        <p:spPr>
          <a:xfrm>
            <a:off x="7360103" y="2933410"/>
            <a:ext cx="555171" cy="300082"/>
          </a:xfrm>
          <a:prstGeom prst="rect">
            <a:avLst/>
          </a:prstGeom>
          <a:noFill/>
        </p:spPr>
        <p:txBody>
          <a:bodyPr wrap="square" rtlCol="0">
            <a:spAutoFit/>
          </a:bodyPr>
          <a:lstStyle/>
          <a:p>
            <a:pPr defTabSz="685800"/>
            <a:r>
              <a:rPr lang="zh-CN" altLang="en-US" sz="1350" b="1" u="sng" dirty="0">
                <a:solidFill>
                  <a:prstClr val="black"/>
                </a:solidFill>
                <a:latin typeface="PMingLiU" panose="02020500000000000000" pitchFamily="18" charset="-120"/>
                <a:ea typeface="PMingLiU" panose="02020500000000000000" pitchFamily="18" charset="-120"/>
              </a:rPr>
              <a:t>婺州</a:t>
            </a:r>
            <a:endParaRPr lang="en-US" sz="1350" b="1" u="sng" dirty="0">
              <a:solidFill>
                <a:prstClr val="black"/>
              </a:solidFill>
              <a:latin typeface="PMingLiU" panose="02020500000000000000" pitchFamily="18" charset="-120"/>
              <a:ea typeface="PMingLiU" panose="02020500000000000000" pitchFamily="18" charset="-120"/>
            </a:endParaRPr>
          </a:p>
        </p:txBody>
      </p:sp>
      <p:sp>
        <p:nvSpPr>
          <p:cNvPr id="14" name="TextBox 13"/>
          <p:cNvSpPr txBox="1"/>
          <p:nvPr/>
        </p:nvSpPr>
        <p:spPr>
          <a:xfrm>
            <a:off x="2811005" y="2437098"/>
            <a:ext cx="1009126" cy="369332"/>
          </a:xfrm>
          <a:prstGeom prst="rect">
            <a:avLst/>
          </a:prstGeom>
          <a:noFill/>
        </p:spPr>
        <p:txBody>
          <a:bodyPr wrap="square" rtlCol="0">
            <a:spAutoFit/>
          </a:bodyPr>
          <a:lstStyle/>
          <a:p>
            <a:pPr defTabSz="685800"/>
            <a:r>
              <a:rPr lang="zh-CN" altLang="en-US" b="1" u="sng" dirty="0">
                <a:solidFill>
                  <a:prstClr val="black"/>
                </a:solidFill>
                <a:latin typeface="PMingLiU" panose="02020500000000000000" pitchFamily="18" charset="-120"/>
                <a:ea typeface="PMingLiU" panose="02020500000000000000" pitchFamily="18" charset="-120"/>
              </a:rPr>
              <a:t>廣安軍</a:t>
            </a:r>
            <a:endParaRPr lang="en-US" b="1" u="sng" dirty="0">
              <a:solidFill>
                <a:prstClr val="black"/>
              </a:solidFill>
              <a:latin typeface="PMingLiU" panose="02020500000000000000" pitchFamily="18" charset="-120"/>
              <a:ea typeface="PMingLiU" panose="02020500000000000000" pitchFamily="18" charset="-120"/>
            </a:endParaRPr>
          </a:p>
        </p:txBody>
      </p:sp>
      <p:sp>
        <p:nvSpPr>
          <p:cNvPr id="15" name="TextBox 14"/>
          <p:cNvSpPr txBox="1"/>
          <p:nvPr/>
        </p:nvSpPr>
        <p:spPr>
          <a:xfrm>
            <a:off x="1902729" y="2858088"/>
            <a:ext cx="1009126" cy="369332"/>
          </a:xfrm>
          <a:prstGeom prst="rect">
            <a:avLst/>
          </a:prstGeom>
          <a:noFill/>
        </p:spPr>
        <p:txBody>
          <a:bodyPr wrap="square" rtlCol="0">
            <a:spAutoFit/>
          </a:bodyPr>
          <a:lstStyle/>
          <a:p>
            <a:pPr defTabSz="685800"/>
            <a:r>
              <a:rPr lang="zh-CN" altLang="en-US" b="1" u="sng" dirty="0">
                <a:solidFill>
                  <a:prstClr val="black"/>
                </a:solidFill>
                <a:latin typeface="PMingLiU" panose="02020500000000000000" pitchFamily="18" charset="-120"/>
                <a:ea typeface="PMingLiU" panose="02020500000000000000" pitchFamily="18" charset="-120"/>
              </a:rPr>
              <a:t>隆州</a:t>
            </a:r>
            <a:endParaRPr lang="en-US" b="1" u="sng" dirty="0">
              <a:solidFill>
                <a:prstClr val="black"/>
              </a:solidFill>
              <a:latin typeface="PMingLiU" panose="02020500000000000000" pitchFamily="18" charset="-120"/>
              <a:ea typeface="PMingLiU" panose="02020500000000000000" pitchFamily="18" charset="-120"/>
            </a:endParaRPr>
          </a:p>
        </p:txBody>
      </p:sp>
      <p:sp>
        <p:nvSpPr>
          <p:cNvPr id="16" name="TextBox 15"/>
          <p:cNvSpPr txBox="1"/>
          <p:nvPr/>
        </p:nvSpPr>
        <p:spPr>
          <a:xfrm>
            <a:off x="601770" y="2783347"/>
            <a:ext cx="1009126" cy="369332"/>
          </a:xfrm>
          <a:prstGeom prst="rect">
            <a:avLst/>
          </a:prstGeom>
          <a:noFill/>
        </p:spPr>
        <p:txBody>
          <a:bodyPr wrap="square" rtlCol="0">
            <a:spAutoFit/>
          </a:bodyPr>
          <a:lstStyle/>
          <a:p>
            <a:pPr algn="r" defTabSz="685800"/>
            <a:r>
              <a:rPr lang="zh-CN" altLang="en-US" b="1" u="sng" dirty="0">
                <a:solidFill>
                  <a:prstClr val="black"/>
                </a:solidFill>
                <a:latin typeface="PMingLiU" panose="02020500000000000000" pitchFamily="18" charset="-120"/>
                <a:ea typeface="PMingLiU" panose="02020500000000000000" pitchFamily="18" charset="-120"/>
              </a:rPr>
              <a:t>邛州</a:t>
            </a:r>
            <a:endParaRPr lang="en-US" b="1" u="sng" dirty="0">
              <a:solidFill>
                <a:prstClr val="black"/>
              </a:solidFill>
              <a:latin typeface="PMingLiU" panose="02020500000000000000" pitchFamily="18" charset="-120"/>
              <a:ea typeface="PMingLiU" panose="02020500000000000000" pitchFamily="18" charset="-120"/>
            </a:endParaRPr>
          </a:p>
        </p:txBody>
      </p:sp>
      <p:sp>
        <p:nvSpPr>
          <p:cNvPr id="17" name="Rectangle 16"/>
          <p:cNvSpPr/>
          <p:nvPr/>
        </p:nvSpPr>
        <p:spPr>
          <a:xfrm>
            <a:off x="0" y="-31191"/>
            <a:ext cx="9139543" cy="1361911"/>
          </a:xfrm>
          <a:prstGeom prst="rect">
            <a:avLst/>
          </a:prstGeom>
          <a:solidFill>
            <a:schemeClr val="accent4">
              <a:lumMod val="60000"/>
              <a:lumOff val="40000"/>
            </a:schemeClr>
          </a:solidFill>
        </p:spPr>
        <p:txBody>
          <a:bodyPr wrap="square">
            <a:spAutoFit/>
          </a:bodyPr>
          <a:lstStyle/>
          <a:p>
            <a:pPr algn="ctr" defTabSz="685800"/>
            <a:endParaRPr lang="en-US" sz="1050" b="1" dirty="0">
              <a:solidFill>
                <a:prstClr val="black"/>
              </a:solidFill>
              <a:latin typeface="Arial" pitchFamily="34" charset="0"/>
              <a:cs typeface="Arial" pitchFamily="34" charset="0"/>
            </a:endParaRPr>
          </a:p>
          <a:p>
            <a:pPr algn="ctr" defTabSz="685800"/>
            <a:r>
              <a:rPr lang="en-US" sz="2400" b="1" dirty="0">
                <a:solidFill>
                  <a:prstClr val="black"/>
                </a:solidFill>
                <a:latin typeface="Arial" pitchFamily="34" charset="0"/>
                <a:cs typeface="Arial" pitchFamily="34" charset="0"/>
              </a:rPr>
              <a:t>Kinship Relations Among the Prefects, 1210-1219</a:t>
            </a:r>
          </a:p>
          <a:p>
            <a:pPr algn="ctr" defTabSz="685800"/>
            <a:endParaRPr lang="en-US" sz="2400" b="1" dirty="0">
              <a:solidFill>
                <a:prstClr val="black"/>
              </a:solidFill>
              <a:latin typeface="Arial" pitchFamily="34" charset="0"/>
              <a:cs typeface="Arial" pitchFamily="34" charset="0"/>
            </a:endParaRPr>
          </a:p>
          <a:p>
            <a:pPr algn="ctr" defTabSz="685800"/>
            <a:r>
              <a:rPr lang="en-US" sz="2400" b="1" dirty="0">
                <a:solidFill>
                  <a:srgbClr val="FF0000"/>
                </a:solidFill>
                <a:latin typeface="Arial" pitchFamily="34" charset="0"/>
                <a:cs typeface="Arial" pitchFamily="34" charset="0"/>
              </a:rPr>
              <a:t>MODULARITY ANALYSIS</a:t>
            </a:r>
          </a:p>
        </p:txBody>
      </p:sp>
      <p:sp>
        <p:nvSpPr>
          <p:cNvPr id="18" name="Rectangle 17"/>
          <p:cNvSpPr/>
          <p:nvPr/>
        </p:nvSpPr>
        <p:spPr>
          <a:xfrm>
            <a:off x="-228600" y="5103466"/>
            <a:ext cx="4086225" cy="923330"/>
          </a:xfrm>
          <a:prstGeom prst="rect">
            <a:avLst/>
          </a:prstGeom>
          <a:solidFill>
            <a:schemeClr val="bg1"/>
          </a:solidFill>
        </p:spPr>
        <p:txBody>
          <a:bodyPr wrap="square">
            <a:spAutoFit/>
          </a:bodyPr>
          <a:lstStyle/>
          <a:p>
            <a:pPr algn="ctr" defTabSz="685800"/>
            <a:r>
              <a:rPr lang="en-US" sz="1350" dirty="0">
                <a:solidFill>
                  <a:prstClr val="black"/>
                </a:solidFill>
                <a:latin typeface="Arial" panose="020B0604020202020204" pitchFamily="34" charset="0"/>
                <a:cs typeface="Arial" panose="020B0604020202020204" pitchFamily="34" charset="0"/>
              </a:rPr>
              <a:t>Resolution = 1.0; Number of Communities: 8.</a:t>
            </a:r>
          </a:p>
          <a:p>
            <a:pPr algn="ctr" defTabSz="685800"/>
            <a:r>
              <a:rPr lang="en-US" sz="1350" i="1" dirty="0">
                <a:solidFill>
                  <a:prstClr val="black"/>
                </a:solidFill>
                <a:latin typeface="Arial" panose="020B0604020202020204" pitchFamily="34" charset="0"/>
                <a:cs typeface="Arial" panose="020B0604020202020204" pitchFamily="34" charset="0"/>
              </a:rPr>
              <a:t>Only the three largest </a:t>
            </a:r>
            <a:r>
              <a:rPr lang="en-US" altLang="zh-CN" sz="1350" i="1" dirty="0">
                <a:solidFill>
                  <a:prstClr val="black"/>
                </a:solidFill>
                <a:latin typeface="Arial" panose="020B0604020202020204" pitchFamily="34" charset="0"/>
                <a:cs typeface="Arial" panose="020B0604020202020204" pitchFamily="34" charset="0"/>
              </a:rPr>
              <a:t>components </a:t>
            </a:r>
            <a:r>
              <a:rPr lang="en-US" sz="1350" i="1" dirty="0">
                <a:solidFill>
                  <a:prstClr val="black"/>
                </a:solidFill>
                <a:latin typeface="Arial" panose="020B0604020202020204" pitchFamily="34" charset="0"/>
                <a:cs typeface="Arial" panose="020B0604020202020204" pitchFamily="34" charset="0"/>
              </a:rPr>
              <a:t>are shown.</a:t>
            </a:r>
          </a:p>
          <a:p>
            <a:pPr algn="ctr" defTabSz="685800"/>
            <a:r>
              <a:rPr lang="en-US" sz="1350" i="1" dirty="0">
                <a:solidFill>
                  <a:prstClr val="black"/>
                </a:solidFill>
                <a:latin typeface="Arial" panose="020B0604020202020204" pitchFamily="34" charset="0"/>
                <a:cs typeface="Arial" panose="020B0604020202020204" pitchFamily="34" charset="0"/>
              </a:rPr>
              <a:t>Node size based on local agnatic and affinal ties.</a:t>
            </a:r>
          </a:p>
          <a:p>
            <a:pPr algn="ctr" defTabSz="685800"/>
            <a:r>
              <a:rPr lang="en-US" sz="1350" i="1" dirty="0">
                <a:solidFill>
                  <a:prstClr val="black"/>
                </a:solidFill>
                <a:latin typeface="Arial" panose="020B0604020202020204" pitchFamily="34" charset="0"/>
                <a:cs typeface="Arial" panose="020B0604020202020204" pitchFamily="34" charset="0"/>
              </a:rPr>
              <a:t>Colored by modularity class.</a:t>
            </a:r>
          </a:p>
        </p:txBody>
      </p:sp>
      <p:sp>
        <p:nvSpPr>
          <p:cNvPr id="22" name="TextBox 21"/>
          <p:cNvSpPr txBox="1"/>
          <p:nvPr/>
        </p:nvSpPr>
        <p:spPr>
          <a:xfrm>
            <a:off x="7870724" y="4240873"/>
            <a:ext cx="1066800" cy="300082"/>
          </a:xfrm>
          <a:prstGeom prst="rect">
            <a:avLst/>
          </a:prstGeom>
          <a:noFill/>
        </p:spPr>
        <p:txBody>
          <a:bodyPr wrap="square" rtlCol="0">
            <a:spAutoFit/>
          </a:bodyPr>
          <a:lstStyle/>
          <a:p>
            <a:pPr algn="ctr" defTabSz="685800"/>
            <a:r>
              <a:rPr lang="en-US" altLang="zh-CN" sz="1350" b="1" dirty="0">
                <a:solidFill>
                  <a:srgbClr val="C00000"/>
                </a:solidFill>
                <a:latin typeface="Arial" panose="020B0604020202020204" pitchFamily="34" charset="0"/>
                <a:ea typeface="PMingLiU" panose="02020500000000000000" pitchFamily="18" charset="-120"/>
                <a:cs typeface="Arial" panose="020B0604020202020204" pitchFamily="34" charset="0"/>
              </a:rPr>
              <a:t>Cluster C</a:t>
            </a:r>
            <a:endParaRPr lang="en-US" sz="1350" b="1" dirty="0">
              <a:solidFill>
                <a:srgbClr val="C00000"/>
              </a:solidFill>
              <a:latin typeface="Arial" panose="020B0604020202020204" pitchFamily="34" charset="0"/>
              <a:ea typeface="PMingLiU" panose="02020500000000000000" pitchFamily="18" charset="-120"/>
              <a:cs typeface="Arial" panose="020B0604020202020204" pitchFamily="34" charset="0"/>
            </a:endParaRPr>
          </a:p>
        </p:txBody>
      </p:sp>
      <p:sp>
        <p:nvSpPr>
          <p:cNvPr id="21" name="TextBox 20"/>
          <p:cNvSpPr txBox="1"/>
          <p:nvPr/>
        </p:nvSpPr>
        <p:spPr>
          <a:xfrm>
            <a:off x="1995865" y="3895520"/>
            <a:ext cx="1066800" cy="715581"/>
          </a:xfrm>
          <a:prstGeom prst="rect">
            <a:avLst/>
          </a:prstGeom>
          <a:noFill/>
        </p:spPr>
        <p:txBody>
          <a:bodyPr wrap="square" rtlCol="0">
            <a:spAutoFit/>
          </a:bodyPr>
          <a:lstStyle/>
          <a:p>
            <a:pPr algn="ctr" defTabSz="685800"/>
            <a:r>
              <a:rPr lang="en-US" altLang="zh-CN" sz="1350" b="1" dirty="0">
                <a:solidFill>
                  <a:srgbClr val="0000FF"/>
                </a:solidFill>
                <a:latin typeface="Arial" panose="020B0604020202020204" pitchFamily="34" charset="0"/>
                <a:ea typeface="PMingLiU" panose="02020500000000000000" pitchFamily="18" charset="-120"/>
                <a:cs typeface="Arial" panose="020B0604020202020204" pitchFamily="34" charset="0"/>
              </a:rPr>
              <a:t>Cluster B: Sichuan Cluster</a:t>
            </a:r>
            <a:endParaRPr lang="en-US" sz="1350" b="1" dirty="0">
              <a:solidFill>
                <a:srgbClr val="0000FF"/>
              </a:solidFill>
              <a:latin typeface="Arial" panose="020B0604020202020204" pitchFamily="34" charset="0"/>
              <a:ea typeface="PMingLiU" panose="02020500000000000000" pitchFamily="18" charset="-120"/>
              <a:cs typeface="Arial" panose="020B0604020202020204" pitchFamily="34" charset="0"/>
            </a:endParaRPr>
          </a:p>
        </p:txBody>
      </p:sp>
      <p:sp>
        <p:nvSpPr>
          <p:cNvPr id="6" name="Down Arrow 5"/>
          <p:cNvSpPr/>
          <p:nvPr/>
        </p:nvSpPr>
        <p:spPr>
          <a:xfrm rot="7335572">
            <a:off x="7577909" y="3786944"/>
            <a:ext cx="300504" cy="6245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en-US" sz="1350">
              <a:solidFill>
                <a:prstClr val="white"/>
              </a:solidFill>
              <a:latin typeface="Tw Cen MT"/>
            </a:endParaRPr>
          </a:p>
        </p:txBody>
      </p:sp>
      <p:sp>
        <p:nvSpPr>
          <p:cNvPr id="27" name="Down Arrow 26"/>
          <p:cNvSpPr/>
          <p:nvPr/>
        </p:nvSpPr>
        <p:spPr>
          <a:xfrm rot="9563947">
            <a:off x="1783773" y="3275070"/>
            <a:ext cx="300504" cy="62456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a:endParaRPr>
          </a:p>
        </p:txBody>
      </p:sp>
    </p:spTree>
    <p:extLst>
      <p:ext uri="{BB962C8B-B14F-4D97-AF65-F5344CB8AC3E}">
        <p14:creationId xmlns:p14="http://schemas.microsoft.com/office/powerpoint/2010/main" val="309406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8002" r="22801"/>
          <a:stretch/>
        </p:blipFill>
        <p:spPr>
          <a:xfrm>
            <a:off x="3814762" y="-1260986"/>
            <a:ext cx="5312491" cy="8118986"/>
          </a:xfrm>
          <a:prstGeom prst="rect">
            <a:avLst/>
          </a:prstGeom>
        </p:spPr>
      </p:pic>
      <p:sp>
        <p:nvSpPr>
          <p:cNvPr id="10" name="TextBox 9"/>
          <p:cNvSpPr txBox="1"/>
          <p:nvPr/>
        </p:nvSpPr>
        <p:spPr>
          <a:xfrm>
            <a:off x="8021021" y="2198189"/>
            <a:ext cx="1065560" cy="415498"/>
          </a:xfrm>
          <a:prstGeom prst="rect">
            <a:avLst/>
          </a:prstGeom>
          <a:noFill/>
        </p:spPr>
        <p:txBody>
          <a:bodyPr wrap="square" rtlCol="0">
            <a:spAutoFit/>
          </a:bodyPr>
          <a:lstStyle/>
          <a:p>
            <a:pPr defTabSz="685800"/>
            <a:r>
              <a:rPr lang="zh-CN" altLang="en-US" sz="2100" b="1" u="sng" dirty="0">
                <a:solidFill>
                  <a:prstClr val="black"/>
                </a:solidFill>
                <a:latin typeface="PMingLiU" panose="02020500000000000000" pitchFamily="18" charset="-120"/>
                <a:ea typeface="PMingLiU" panose="02020500000000000000" pitchFamily="18" charset="-120"/>
              </a:rPr>
              <a:t>慶元府</a:t>
            </a:r>
            <a:endParaRPr lang="en-US" b="1" u="sng" dirty="0">
              <a:solidFill>
                <a:prstClr val="black"/>
              </a:solidFill>
              <a:latin typeface="PMingLiU" panose="02020500000000000000" pitchFamily="18" charset="-120"/>
              <a:ea typeface="PMingLiU" panose="02020500000000000000" pitchFamily="18" charset="-120"/>
            </a:endParaRPr>
          </a:p>
        </p:txBody>
      </p:sp>
      <p:sp>
        <p:nvSpPr>
          <p:cNvPr id="8" name="TextBox 7"/>
          <p:cNvSpPr txBox="1"/>
          <p:nvPr/>
        </p:nvSpPr>
        <p:spPr>
          <a:xfrm>
            <a:off x="7972183" y="3511641"/>
            <a:ext cx="1065560" cy="415498"/>
          </a:xfrm>
          <a:prstGeom prst="rect">
            <a:avLst/>
          </a:prstGeom>
          <a:noFill/>
        </p:spPr>
        <p:txBody>
          <a:bodyPr wrap="square" rtlCol="0">
            <a:spAutoFit/>
          </a:bodyPr>
          <a:lstStyle/>
          <a:p>
            <a:pPr defTabSz="685800"/>
            <a:r>
              <a:rPr lang="zh-CN" altLang="en-US" sz="2100" b="1" u="sng" dirty="0">
                <a:solidFill>
                  <a:prstClr val="black"/>
                </a:solidFill>
                <a:latin typeface="PMingLiU" panose="02020500000000000000" pitchFamily="18" charset="-120"/>
                <a:ea typeface="PMingLiU" panose="02020500000000000000" pitchFamily="18" charset="-120"/>
              </a:rPr>
              <a:t>台州</a:t>
            </a:r>
            <a:endParaRPr lang="en-US" b="1" u="sng" dirty="0">
              <a:solidFill>
                <a:prstClr val="black"/>
              </a:solidFill>
              <a:latin typeface="PMingLiU" panose="02020500000000000000" pitchFamily="18" charset="-120"/>
              <a:ea typeface="PMingLiU" panose="02020500000000000000" pitchFamily="18" charset="-120"/>
            </a:endParaRPr>
          </a:p>
        </p:txBody>
      </p:sp>
      <p:sp>
        <p:nvSpPr>
          <p:cNvPr id="9" name="TextBox 8"/>
          <p:cNvSpPr txBox="1"/>
          <p:nvPr/>
        </p:nvSpPr>
        <p:spPr>
          <a:xfrm>
            <a:off x="7439403" y="4414716"/>
            <a:ext cx="1065560" cy="415498"/>
          </a:xfrm>
          <a:prstGeom prst="rect">
            <a:avLst/>
          </a:prstGeom>
          <a:noFill/>
        </p:spPr>
        <p:txBody>
          <a:bodyPr wrap="square" rtlCol="0">
            <a:spAutoFit/>
          </a:bodyPr>
          <a:lstStyle/>
          <a:p>
            <a:pPr defTabSz="685800"/>
            <a:r>
              <a:rPr lang="zh-CN" altLang="en-US" sz="2100" b="1" u="sng" dirty="0">
                <a:solidFill>
                  <a:prstClr val="black"/>
                </a:solidFill>
                <a:latin typeface="PMingLiU" panose="02020500000000000000" pitchFamily="18" charset="-120"/>
                <a:ea typeface="PMingLiU" panose="02020500000000000000" pitchFamily="18" charset="-120"/>
              </a:rPr>
              <a:t>福州</a:t>
            </a:r>
            <a:endParaRPr lang="en-US" b="1" u="sng" dirty="0">
              <a:solidFill>
                <a:prstClr val="black"/>
              </a:solidFill>
              <a:latin typeface="PMingLiU" panose="02020500000000000000" pitchFamily="18" charset="-120"/>
              <a:ea typeface="PMingLiU" panose="02020500000000000000" pitchFamily="18" charset="-12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798" y="2061680"/>
            <a:ext cx="6229350" cy="3114675"/>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1052" r="40020"/>
          <a:stretch/>
        </p:blipFill>
        <p:spPr>
          <a:xfrm>
            <a:off x="106286" y="1106261"/>
            <a:ext cx="3559566" cy="4572000"/>
          </a:xfrm>
          <a:prstGeom prst="rect">
            <a:avLst/>
          </a:prstGeom>
        </p:spPr>
      </p:pic>
      <p:sp>
        <p:nvSpPr>
          <p:cNvPr id="15" name="Rectangle 14"/>
          <p:cNvSpPr/>
          <p:nvPr/>
        </p:nvSpPr>
        <p:spPr>
          <a:xfrm>
            <a:off x="2667000" y="-19665"/>
            <a:ext cx="3810000" cy="1631216"/>
          </a:xfrm>
          <a:prstGeom prst="rect">
            <a:avLst/>
          </a:prstGeom>
          <a:solidFill>
            <a:srgbClr val="FFFF66"/>
          </a:solidFill>
        </p:spPr>
        <p:txBody>
          <a:bodyPr wrap="square">
            <a:spAutoFit/>
          </a:bodyPr>
          <a:lstStyle/>
          <a:p>
            <a:pPr algn="ctr" defTabSz="685800"/>
            <a:r>
              <a:rPr lang="en-US" sz="2000" b="1" dirty="0">
                <a:solidFill>
                  <a:prstClr val="black"/>
                </a:solidFill>
                <a:latin typeface="Arial" pitchFamily="34" charset="0"/>
                <a:cs typeface="Arial" pitchFamily="34" charset="0"/>
              </a:rPr>
              <a:t>Kinship Relations Among the Prefects, 1210-1219</a:t>
            </a:r>
          </a:p>
          <a:p>
            <a:pPr algn="ctr" defTabSz="685800"/>
            <a:endParaRPr lang="en-US" sz="2000" b="1" dirty="0">
              <a:solidFill>
                <a:prstClr val="black"/>
              </a:solidFill>
              <a:latin typeface="Arial" pitchFamily="34" charset="0"/>
              <a:cs typeface="Arial" pitchFamily="34" charset="0"/>
            </a:endParaRPr>
          </a:p>
          <a:p>
            <a:pPr algn="ctr" defTabSz="685800"/>
            <a:r>
              <a:rPr lang="en-US" sz="2000" b="1" dirty="0">
                <a:solidFill>
                  <a:srgbClr val="FF0000"/>
                </a:solidFill>
                <a:latin typeface="Arial" pitchFamily="34" charset="0"/>
                <a:cs typeface="Arial" pitchFamily="34" charset="0"/>
              </a:rPr>
              <a:t>Spatial </a:t>
            </a:r>
            <a:r>
              <a:rPr lang="en-US" altLang="zh-CN" sz="2000" b="1" dirty="0">
                <a:solidFill>
                  <a:srgbClr val="FF0000"/>
                </a:solidFill>
                <a:latin typeface="Arial" pitchFamily="34" charset="0"/>
                <a:cs typeface="Arial" pitchFamily="34" charset="0"/>
              </a:rPr>
              <a:t>Patterns</a:t>
            </a:r>
            <a:r>
              <a:rPr lang="en-US" sz="2000" b="1" dirty="0">
                <a:solidFill>
                  <a:srgbClr val="FF0000"/>
                </a:solidFill>
                <a:latin typeface="Arial" pitchFamily="34" charset="0"/>
                <a:cs typeface="Arial" pitchFamily="34" charset="0"/>
              </a:rPr>
              <a:t> in </a:t>
            </a:r>
          </a:p>
          <a:p>
            <a:pPr algn="ctr" defTabSz="685800"/>
            <a:r>
              <a:rPr lang="en-US" sz="2000" b="1" dirty="0">
                <a:solidFill>
                  <a:srgbClr val="FF0000"/>
                </a:solidFill>
                <a:latin typeface="Arial" pitchFamily="34" charset="0"/>
                <a:cs typeface="Arial" pitchFamily="34" charset="0"/>
              </a:rPr>
              <a:t>The </a:t>
            </a:r>
            <a:r>
              <a:rPr lang="en-US" sz="2000" b="1" dirty="0" err="1">
                <a:solidFill>
                  <a:srgbClr val="FF0000"/>
                </a:solidFill>
                <a:latin typeface="Arial" pitchFamily="34" charset="0"/>
                <a:cs typeface="Arial" pitchFamily="34" charset="0"/>
              </a:rPr>
              <a:t>Liangzhe</a:t>
            </a:r>
            <a:r>
              <a:rPr lang="en-US" sz="2000" b="1" dirty="0">
                <a:solidFill>
                  <a:srgbClr val="FF0000"/>
                </a:solidFill>
                <a:latin typeface="Arial" pitchFamily="34" charset="0"/>
                <a:cs typeface="Arial" pitchFamily="34" charset="0"/>
              </a:rPr>
              <a:t>-Fujian Cluster</a:t>
            </a:r>
          </a:p>
        </p:txBody>
      </p:sp>
      <p:sp>
        <p:nvSpPr>
          <p:cNvPr id="17" name="Rectangle 16"/>
          <p:cNvSpPr/>
          <p:nvPr/>
        </p:nvSpPr>
        <p:spPr>
          <a:xfrm>
            <a:off x="3806388" y="6132613"/>
            <a:ext cx="5329238" cy="738664"/>
          </a:xfrm>
          <a:prstGeom prst="rect">
            <a:avLst/>
          </a:prstGeom>
          <a:solidFill>
            <a:schemeClr val="accent4">
              <a:lumMod val="40000"/>
              <a:lumOff val="60000"/>
            </a:schemeClr>
          </a:solidFill>
        </p:spPr>
        <p:txBody>
          <a:bodyPr wrap="square">
            <a:spAutoFit/>
          </a:bodyPr>
          <a:lstStyle/>
          <a:p>
            <a:pPr defTabSz="685800"/>
            <a:r>
              <a:rPr lang="en-US" sz="1050" dirty="0">
                <a:solidFill>
                  <a:prstClr val="black"/>
                </a:solidFill>
                <a:latin typeface="Arial" panose="020B0604020202020204" pitchFamily="34" charset="0"/>
                <a:cs typeface="Arial" panose="020B0604020202020204" pitchFamily="34" charset="0"/>
              </a:rPr>
              <a:t>Resolution = 1.0; Number of Communities </a:t>
            </a:r>
            <a:r>
              <a:rPr lang="en-US" altLang="zh-CN" sz="1050" dirty="0">
                <a:solidFill>
                  <a:prstClr val="black"/>
                </a:solidFill>
                <a:latin typeface="Arial" panose="020B0604020202020204" pitchFamily="34" charset="0"/>
                <a:cs typeface="Arial" panose="020B0604020202020204" pitchFamily="34" charset="0"/>
              </a:rPr>
              <a:t>in Cluster A</a:t>
            </a:r>
            <a:r>
              <a:rPr lang="en-US" sz="1050" dirty="0">
                <a:solidFill>
                  <a:prstClr val="black"/>
                </a:solidFill>
                <a:latin typeface="Arial" panose="020B0604020202020204" pitchFamily="34" charset="0"/>
                <a:cs typeface="Arial" panose="020B0604020202020204" pitchFamily="34" charset="0"/>
              </a:rPr>
              <a:t>: 4.</a:t>
            </a:r>
          </a:p>
          <a:p>
            <a:pPr defTabSz="685800"/>
            <a:r>
              <a:rPr lang="en-US" sz="1050" i="1" dirty="0">
                <a:solidFill>
                  <a:prstClr val="black"/>
                </a:solidFill>
                <a:latin typeface="Arial" panose="020B0604020202020204" pitchFamily="34" charset="0"/>
                <a:cs typeface="Arial" panose="020B0604020202020204" pitchFamily="34" charset="0"/>
              </a:rPr>
              <a:t>Only modularity classes in the largest component are shown.</a:t>
            </a:r>
          </a:p>
          <a:p>
            <a:pPr defTabSz="685800"/>
            <a:r>
              <a:rPr lang="en-US" sz="1050" i="1" dirty="0">
                <a:solidFill>
                  <a:prstClr val="black"/>
                </a:solidFill>
                <a:latin typeface="Arial" panose="020B0604020202020204" pitchFamily="34" charset="0"/>
                <a:cs typeface="Arial" panose="020B0604020202020204" pitchFamily="34" charset="0"/>
              </a:rPr>
              <a:t>Node size based on local agnatic and affinal ties.</a:t>
            </a:r>
          </a:p>
          <a:p>
            <a:pPr defTabSz="685800"/>
            <a:r>
              <a:rPr lang="en-US" sz="1050" i="1" dirty="0">
                <a:solidFill>
                  <a:prstClr val="black"/>
                </a:solidFill>
                <a:latin typeface="Arial" panose="020B0604020202020204" pitchFamily="34" charset="0"/>
                <a:cs typeface="Arial" panose="020B0604020202020204" pitchFamily="34" charset="0"/>
              </a:rPr>
              <a:t>Colored by modularity class.</a:t>
            </a:r>
          </a:p>
        </p:txBody>
      </p:sp>
      <p:sp>
        <p:nvSpPr>
          <p:cNvPr id="14" name="TextBox 13"/>
          <p:cNvSpPr txBox="1"/>
          <p:nvPr/>
        </p:nvSpPr>
        <p:spPr>
          <a:xfrm>
            <a:off x="106286" y="228600"/>
            <a:ext cx="1771650" cy="784830"/>
          </a:xfrm>
          <a:prstGeom prst="rect">
            <a:avLst/>
          </a:prstGeom>
          <a:noFill/>
        </p:spPr>
        <p:txBody>
          <a:bodyPr wrap="square" rtlCol="0">
            <a:spAutoFit/>
          </a:bodyPr>
          <a:lstStyle/>
          <a:p>
            <a:pPr algn="ctr" defTabSz="685800"/>
            <a:r>
              <a:rPr lang="en-US" altLang="zh-CN" sz="1500" b="1" dirty="0">
                <a:solidFill>
                  <a:prstClr val="black"/>
                </a:solidFill>
                <a:latin typeface="Arial" panose="020B0604020202020204" pitchFamily="34" charset="0"/>
                <a:ea typeface="PMingLiU" panose="02020500000000000000" pitchFamily="18" charset="-120"/>
                <a:cs typeface="Arial" panose="020B0604020202020204" pitchFamily="34" charset="0"/>
              </a:rPr>
              <a:t>Cluster A: </a:t>
            </a:r>
            <a:r>
              <a:rPr lang="en-US" altLang="zh-CN" sz="1500" b="1" dirty="0" err="1">
                <a:solidFill>
                  <a:prstClr val="black"/>
                </a:solidFill>
                <a:latin typeface="Arial" panose="020B0604020202020204" pitchFamily="34" charset="0"/>
                <a:ea typeface="PMingLiU" panose="02020500000000000000" pitchFamily="18" charset="-120"/>
                <a:cs typeface="Arial" panose="020B0604020202020204" pitchFamily="34" charset="0"/>
              </a:rPr>
              <a:t>Liangzhe</a:t>
            </a:r>
            <a:r>
              <a:rPr lang="en-US" altLang="zh-CN" sz="1500" b="1" dirty="0">
                <a:solidFill>
                  <a:prstClr val="black"/>
                </a:solidFill>
                <a:latin typeface="Arial" panose="020B0604020202020204" pitchFamily="34" charset="0"/>
                <a:ea typeface="PMingLiU" panose="02020500000000000000" pitchFamily="18" charset="-120"/>
                <a:cs typeface="Arial" panose="020B0604020202020204" pitchFamily="34" charset="0"/>
              </a:rPr>
              <a:t>-Fujian Cluster</a:t>
            </a:r>
            <a:endParaRPr lang="en-US" sz="1500" b="1" dirty="0">
              <a:solidFill>
                <a:prstClr val="black"/>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38813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700" name="Group 68"/>
          <p:cNvGraphicFramePr>
            <a:graphicFrameLocks noGrp="1"/>
          </p:cNvGraphicFramePr>
          <p:nvPr>
            <p:ph sz="quarter" idx="4294967295"/>
          </p:nvPr>
        </p:nvGraphicFramePr>
        <p:xfrm>
          <a:off x="415925" y="1831975"/>
          <a:ext cx="3798888" cy="701040"/>
        </p:xfrm>
        <a:graphic>
          <a:graphicData uri="http://schemas.openxmlformats.org/drawingml/2006/table">
            <a:tbl>
              <a:tblPr/>
              <a:tblGrid>
                <a:gridCol w="2379663">
                  <a:extLst>
                    <a:ext uri="{9D8B030D-6E8A-4147-A177-3AD203B41FA5}">
                      <a16:colId xmlns:a16="http://schemas.microsoft.com/office/drawing/2014/main" val="1989928875"/>
                    </a:ext>
                  </a:extLst>
                </a:gridCol>
                <a:gridCol w="1419225">
                  <a:extLst>
                    <a:ext uri="{9D8B030D-6E8A-4147-A177-3AD203B41FA5}">
                      <a16:colId xmlns:a16="http://schemas.microsoft.com/office/drawing/2014/main" val="1220035839"/>
                    </a:ext>
                  </a:extLst>
                </a:gridCol>
              </a:tblGrid>
              <a:tr h="2428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Name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Dates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655135120"/>
                  </a:ext>
                </a:extLst>
              </a:tr>
              <a:tr h="33337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890317094"/>
                  </a:ext>
                </a:extLst>
              </a:tr>
            </a:tbl>
          </a:graphicData>
        </a:graphic>
      </p:graphicFrame>
      <p:graphicFrame>
        <p:nvGraphicFramePr>
          <p:cNvPr id="197719" name="Group 87"/>
          <p:cNvGraphicFramePr>
            <a:graphicFrameLocks noGrp="1"/>
          </p:cNvGraphicFramePr>
          <p:nvPr>
            <p:ph sz="quarter" idx="4294967295"/>
          </p:nvPr>
        </p:nvGraphicFramePr>
        <p:xfrm>
          <a:off x="377825" y="2671765"/>
          <a:ext cx="8534400" cy="1734185"/>
        </p:xfrm>
        <a:graphic>
          <a:graphicData uri="http://schemas.openxmlformats.org/drawingml/2006/table">
            <a:tbl>
              <a:tblPr/>
              <a:tblGrid>
                <a:gridCol w="2076450">
                  <a:extLst>
                    <a:ext uri="{9D8B030D-6E8A-4147-A177-3AD203B41FA5}">
                      <a16:colId xmlns:a16="http://schemas.microsoft.com/office/drawing/2014/main" val="4161077360"/>
                    </a:ext>
                  </a:extLst>
                </a:gridCol>
                <a:gridCol w="1695450">
                  <a:extLst>
                    <a:ext uri="{9D8B030D-6E8A-4147-A177-3AD203B41FA5}">
                      <a16:colId xmlns:a16="http://schemas.microsoft.com/office/drawing/2014/main" val="1793242978"/>
                    </a:ext>
                  </a:extLst>
                </a:gridCol>
                <a:gridCol w="4762500">
                  <a:extLst>
                    <a:ext uri="{9D8B030D-6E8A-4147-A177-3AD203B41FA5}">
                      <a16:colId xmlns:a16="http://schemas.microsoft.com/office/drawing/2014/main" val="3784936990"/>
                    </a:ext>
                  </a:extLst>
                </a:gridCol>
              </a:tblGrid>
              <a:tr h="2603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Posting Date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Office Title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647291902"/>
                  </a:ext>
                </a:extLst>
              </a:tr>
              <a:tr h="3222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度支勾院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384496224"/>
                  </a:ext>
                </a:extLst>
              </a:tr>
              <a:tr h="3095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門下侍郎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813181789"/>
                  </a:ext>
                </a:extLst>
              </a:tr>
              <a:tr h="454025">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左僕射兼門下侍郎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65798261"/>
                  </a:ext>
                </a:extLst>
              </a:tr>
            </a:tbl>
          </a:graphicData>
        </a:graphic>
      </p:graphicFrame>
      <p:graphicFrame>
        <p:nvGraphicFramePr>
          <p:cNvPr id="197710" name="Group 78"/>
          <p:cNvGraphicFramePr>
            <a:graphicFrameLocks noGrp="1"/>
          </p:cNvGraphicFramePr>
          <p:nvPr>
            <p:ph sz="quarter" idx="4294967295"/>
          </p:nvPr>
        </p:nvGraphicFramePr>
        <p:xfrm>
          <a:off x="377825" y="4672013"/>
          <a:ext cx="8561388" cy="2042160"/>
        </p:xfrm>
        <a:graphic>
          <a:graphicData uri="http://schemas.openxmlformats.org/drawingml/2006/table">
            <a:tbl>
              <a:tblPr/>
              <a:tblGrid>
                <a:gridCol w="2370138">
                  <a:extLst>
                    <a:ext uri="{9D8B030D-6E8A-4147-A177-3AD203B41FA5}">
                      <a16:colId xmlns:a16="http://schemas.microsoft.com/office/drawing/2014/main" val="4025203177"/>
                    </a:ext>
                  </a:extLst>
                </a:gridCol>
                <a:gridCol w="3276600">
                  <a:extLst>
                    <a:ext uri="{9D8B030D-6E8A-4147-A177-3AD203B41FA5}">
                      <a16:colId xmlns:a16="http://schemas.microsoft.com/office/drawing/2014/main" val="1354096430"/>
                    </a:ext>
                  </a:extLst>
                </a:gridCol>
                <a:gridCol w="2914650">
                  <a:extLst>
                    <a:ext uri="{9D8B030D-6E8A-4147-A177-3AD203B41FA5}">
                      <a16:colId xmlns:a16="http://schemas.microsoft.com/office/drawing/2014/main" val="4203246328"/>
                    </a:ext>
                  </a:extLst>
                </a:gridCol>
              </a:tblGrid>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endPar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Association Type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Associate </a:t>
                      </a:r>
                      <a:r>
                        <a:rPr kumimoji="0" lang="zh-CN" altLang="en-US" sz="1800" b="1" i="0" u="none" strike="noStrike" cap="none" normalizeH="0" baseline="0" smtClean="0">
                          <a:ln>
                            <a:noFill/>
                          </a:ln>
                          <a:solidFill>
                            <a:schemeClr val="tx1"/>
                          </a:solidFill>
                          <a:effectLst/>
                          <a:latin typeface="Arial" panose="020B0604020202020204" pitchFamily="34" charset="0"/>
                          <a:ea typeface="TSC UMing S TT" pitchFamily="49" charset="-120"/>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680325590"/>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Yuanyou member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元祐黨</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69839403"/>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An Dun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70573435"/>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Chao Buzhi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晁補之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53114783"/>
                  </a:ext>
                </a:extLst>
              </a:tr>
              <a:tr h="3032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Fan Chunli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19014173"/>
                  </a:ext>
                </a:extLst>
              </a:tr>
              <a:tr h="2936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Ding Du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cs typeface="Arial" panose="020B0604020202020204" pitchFamily="34" charset="0"/>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651906950"/>
                  </a:ext>
                </a:extLst>
              </a:tr>
            </a:tbl>
          </a:graphicData>
        </a:graphic>
      </p:graphicFrame>
      <p:sp>
        <p:nvSpPr>
          <p:cNvPr id="197697" name="Text Box 65"/>
          <p:cNvSpPr txBox="1">
            <a:spLocks noChangeArrowheads="1"/>
          </p:cNvSpPr>
          <p:nvPr/>
        </p:nvSpPr>
        <p:spPr bwMode="auto">
          <a:xfrm>
            <a:off x="271463" y="862013"/>
            <a:ext cx="3492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800">
                <a:solidFill>
                  <a:srgbClr val="000000"/>
                </a:solidFill>
              </a:rPr>
              <a:t>Relational Database:</a:t>
            </a:r>
          </a:p>
          <a:p>
            <a:pPr eaLnBrk="1" fontAlgn="base" hangingPunct="1">
              <a:spcBef>
                <a:spcPct val="0"/>
              </a:spcBef>
              <a:spcAft>
                <a:spcPct val="0"/>
              </a:spcAft>
              <a:defRPr/>
            </a:pPr>
            <a:r>
              <a:rPr lang="zh-CN" altLang="en-US" sz="2800" b="1">
                <a:solidFill>
                  <a:srgbClr val="000000"/>
                </a:solidFill>
              </a:rPr>
              <a:t>關係型數據庫</a:t>
            </a:r>
          </a:p>
        </p:txBody>
      </p:sp>
      <p:pic>
        <p:nvPicPr>
          <p:cNvPr id="197698"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99" name="Text Box 70"/>
          <p:cNvSpPr txBox="1">
            <a:spLocks noChangeArrowheads="1"/>
          </p:cNvSpPr>
          <p:nvPr/>
        </p:nvSpPr>
        <p:spPr bwMode="auto">
          <a:xfrm>
            <a:off x="4465640" y="1016000"/>
            <a:ext cx="39772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400" b="1" u="sng">
                <a:solidFill>
                  <a:srgbClr val="000000"/>
                </a:solidFill>
              </a:rPr>
              <a:t>Many Entities </a:t>
            </a:r>
            <a:r>
              <a:rPr lang="zh-CN" altLang="en-US" sz="2400" b="1" u="sng">
                <a:solidFill>
                  <a:srgbClr val="000000"/>
                </a:solidFill>
              </a:rPr>
              <a:t>多個實體</a:t>
            </a:r>
            <a:r>
              <a:rPr lang="zh-CN" altLang="en-US" sz="2400">
                <a:solidFill>
                  <a:srgbClr val="000000"/>
                </a:solidFill>
              </a:rPr>
              <a:t/>
            </a:r>
            <a:br>
              <a:rPr lang="zh-CN" altLang="en-US" sz="2400">
                <a:solidFill>
                  <a:srgbClr val="000000"/>
                </a:solidFill>
              </a:rPr>
            </a:br>
            <a:r>
              <a:rPr lang="en-US" altLang="zh-CN" sz="2400">
                <a:solidFill>
                  <a:srgbClr val="000000"/>
                </a:solidFill>
              </a:rPr>
              <a:t>People </a:t>
            </a:r>
            <a:r>
              <a:rPr lang="zh-CN" altLang="en-US" sz="2400">
                <a:solidFill>
                  <a:srgbClr val="000000"/>
                </a:solidFill>
                <a:ea typeface="新細明體" panose="02020300000000000000" pitchFamily="18" charset="-120"/>
              </a:rPr>
              <a:t>人物</a:t>
            </a:r>
          </a:p>
          <a:p>
            <a:pPr eaLnBrk="1" fontAlgn="base" hangingPunct="1">
              <a:spcBef>
                <a:spcPct val="0"/>
              </a:spcBef>
              <a:spcAft>
                <a:spcPct val="0"/>
              </a:spcAft>
              <a:defRPr/>
            </a:pPr>
            <a:r>
              <a:rPr lang="en-US" altLang="zh-CN" sz="2400">
                <a:solidFill>
                  <a:srgbClr val="000000"/>
                </a:solidFill>
              </a:rPr>
              <a:t>Offices </a:t>
            </a:r>
            <a:r>
              <a:rPr lang="zh-CN" altLang="en-US" sz="2400">
                <a:solidFill>
                  <a:srgbClr val="000000"/>
                </a:solidFill>
              </a:rPr>
              <a:t>職官</a:t>
            </a:r>
            <a:endParaRPr lang="zh-CN" altLang="en-US" sz="2400">
              <a:solidFill>
                <a:srgbClr val="000000"/>
              </a:solidFill>
              <a:ea typeface="宋体" panose="02010600030101010101" pitchFamily="2" charset="-122"/>
            </a:endParaRPr>
          </a:p>
          <a:p>
            <a:pPr eaLnBrk="1" fontAlgn="base" hangingPunct="1">
              <a:spcBef>
                <a:spcPct val="0"/>
              </a:spcBef>
              <a:spcAft>
                <a:spcPct val="0"/>
              </a:spcAft>
              <a:defRPr/>
            </a:pPr>
            <a:r>
              <a:rPr lang="en-US" altLang="zh-CN" sz="2400">
                <a:solidFill>
                  <a:srgbClr val="000000"/>
                </a:solidFill>
              </a:rPr>
              <a:t>Association Types </a:t>
            </a:r>
            <a:r>
              <a:rPr lang="zh-CN" altLang="en-US" sz="2400">
                <a:solidFill>
                  <a:srgbClr val="000000"/>
                </a:solidFill>
              </a:rPr>
              <a:t>社會關係</a:t>
            </a:r>
          </a:p>
        </p:txBody>
      </p:sp>
    </p:spTree>
    <p:extLst>
      <p:ext uri="{BB962C8B-B14F-4D97-AF65-F5344CB8AC3E}">
        <p14:creationId xmlns:p14="http://schemas.microsoft.com/office/powerpoint/2010/main" val="3086644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1"/>
          <p:cNvSpPr txBox="1">
            <a:spLocks noChangeArrowheads="1"/>
          </p:cNvSpPr>
          <p:nvPr/>
        </p:nvSpPr>
        <p:spPr bwMode="auto">
          <a:xfrm>
            <a:off x="1871663" y="987427"/>
            <a:ext cx="5588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0"/>
              </a:spcBef>
              <a:spcAft>
                <a:spcPct val="0"/>
              </a:spcAft>
              <a:defRPr/>
            </a:pPr>
            <a:r>
              <a:rPr lang="en-US" altLang="zh-CN" sz="2800" b="1">
                <a:solidFill>
                  <a:srgbClr val="0000FF"/>
                </a:solidFill>
              </a:rPr>
              <a:t>CBDB</a:t>
            </a:r>
            <a:r>
              <a:rPr lang="en-US" altLang="zh-CN" sz="2800">
                <a:solidFill>
                  <a:srgbClr val="0000FF"/>
                </a:solidFill>
              </a:rPr>
              <a:t> as a Relational Database:  </a:t>
            </a:r>
            <a:br>
              <a:rPr lang="en-US" altLang="zh-CN" sz="2800">
                <a:solidFill>
                  <a:srgbClr val="0000FF"/>
                </a:solidFill>
              </a:rPr>
            </a:br>
            <a:r>
              <a:rPr lang="en-US" altLang="zh-CN" sz="2800">
                <a:solidFill>
                  <a:srgbClr val="0000FF"/>
                </a:solidFill>
              </a:rPr>
              <a:t>Many </a:t>
            </a:r>
            <a:r>
              <a:rPr lang="en-US" altLang="zh-CN" sz="2800" b="1">
                <a:solidFill>
                  <a:srgbClr val="0000FF"/>
                </a:solidFill>
              </a:rPr>
              <a:t>Different Entities:</a:t>
            </a:r>
          </a:p>
          <a:p>
            <a:pPr algn="ctr" eaLnBrk="1" fontAlgn="base" hangingPunct="1">
              <a:spcBef>
                <a:spcPct val="0"/>
              </a:spcBef>
              <a:spcAft>
                <a:spcPct val="0"/>
              </a:spcAft>
              <a:defRPr/>
            </a:pPr>
            <a:r>
              <a:rPr lang="zh-CN" altLang="en-US" sz="2800">
                <a:solidFill>
                  <a:srgbClr val="0000FF"/>
                </a:solidFill>
              </a:rPr>
              <a:t>作為關係型數據庫的</a:t>
            </a:r>
            <a:r>
              <a:rPr lang="en-US" altLang="zh-CN" sz="2800">
                <a:solidFill>
                  <a:srgbClr val="0000FF"/>
                </a:solidFill>
              </a:rPr>
              <a:t>CBDB</a:t>
            </a:r>
          </a:p>
          <a:p>
            <a:pPr algn="ctr" eaLnBrk="1" fontAlgn="base" hangingPunct="1">
              <a:spcBef>
                <a:spcPct val="0"/>
              </a:spcBef>
              <a:spcAft>
                <a:spcPct val="0"/>
              </a:spcAft>
              <a:defRPr/>
            </a:pPr>
            <a:r>
              <a:rPr lang="zh-CN" altLang="en-US" sz="2800">
                <a:solidFill>
                  <a:srgbClr val="0000FF"/>
                </a:solidFill>
              </a:rPr>
              <a:t>多個</a:t>
            </a:r>
            <a:r>
              <a:rPr lang="zh-CN" altLang="en-US" sz="2800" b="1">
                <a:solidFill>
                  <a:srgbClr val="0000FF"/>
                </a:solidFill>
              </a:rPr>
              <a:t>不同實體</a:t>
            </a:r>
          </a:p>
        </p:txBody>
      </p:sp>
      <p:sp>
        <p:nvSpPr>
          <p:cNvPr id="12291" name="Text Box 32"/>
          <p:cNvSpPr txBox="1">
            <a:spLocks noChangeArrowheads="1"/>
          </p:cNvSpPr>
          <p:nvPr/>
        </p:nvSpPr>
        <p:spPr bwMode="auto">
          <a:xfrm>
            <a:off x="53975" y="2760663"/>
            <a:ext cx="567055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buFontTx/>
              <a:buChar char="•"/>
              <a:defRPr/>
            </a:pPr>
            <a:r>
              <a:rPr lang="en-US" altLang="zh-CN" sz="2600">
                <a:solidFill>
                  <a:srgbClr val="000000"/>
                </a:solidFill>
              </a:rPr>
              <a:t> People</a:t>
            </a:r>
            <a:r>
              <a:rPr lang="en-US" altLang="zh-CN" sz="2800">
                <a:solidFill>
                  <a:srgbClr val="000000"/>
                </a:solidFill>
              </a:rPr>
              <a:t> </a:t>
            </a:r>
            <a:r>
              <a:rPr lang="en-US" altLang="zh-CN" sz="2000">
                <a:solidFill>
                  <a:srgbClr val="000000"/>
                </a:solidFill>
              </a:rPr>
              <a:t>(name, birth/death dates, etc.) </a:t>
            </a:r>
          </a:p>
          <a:p>
            <a:pPr eaLnBrk="1" fontAlgn="base" hangingPunct="1">
              <a:spcBef>
                <a:spcPct val="0"/>
              </a:spcBef>
              <a:spcAft>
                <a:spcPct val="0"/>
              </a:spcAft>
              <a:buFontTx/>
              <a:buChar char="•"/>
              <a:defRPr/>
            </a:pPr>
            <a:r>
              <a:rPr lang="en-US" altLang="zh-CN" sz="2800">
                <a:solidFill>
                  <a:srgbClr val="000000"/>
                </a:solidFill>
              </a:rPr>
              <a:t> </a:t>
            </a:r>
            <a:r>
              <a:rPr lang="en-US" altLang="zh-CN" sz="2600">
                <a:solidFill>
                  <a:srgbClr val="000000"/>
                </a:solidFill>
              </a:rPr>
              <a:t>Associations</a:t>
            </a:r>
            <a:endParaRPr lang="zh-CN" altLang="en-US" sz="2600">
              <a:solidFill>
                <a:srgbClr val="000000"/>
              </a:solidFill>
            </a:endParaRPr>
          </a:p>
          <a:p>
            <a:pPr eaLnBrk="1" fontAlgn="base" hangingPunct="1">
              <a:spcBef>
                <a:spcPct val="0"/>
              </a:spcBef>
              <a:spcAft>
                <a:spcPct val="0"/>
              </a:spcAft>
              <a:buFontTx/>
              <a:buChar char="•"/>
              <a:defRPr/>
            </a:pPr>
            <a:r>
              <a:rPr lang="en-US" altLang="zh-CN" sz="2800">
                <a:solidFill>
                  <a:srgbClr val="000000"/>
                </a:solidFill>
              </a:rPr>
              <a:t> </a:t>
            </a:r>
            <a:r>
              <a:rPr lang="en-US" altLang="zh-CN" sz="2600">
                <a:solidFill>
                  <a:srgbClr val="000000"/>
                </a:solidFill>
              </a:rPr>
              <a:t>Offices</a:t>
            </a:r>
            <a:r>
              <a:rPr lang="en-US" altLang="zh-CN" sz="2800">
                <a:solidFill>
                  <a:srgbClr val="000000"/>
                </a:solidFill>
              </a:rPr>
              <a:t> </a:t>
            </a:r>
            <a:r>
              <a:rPr lang="en-US" altLang="zh-CN" sz="2000">
                <a:solidFill>
                  <a:srgbClr val="000000"/>
                </a:solidFill>
              </a:rPr>
              <a:t>(name, begin/end dates, rank, etc.)</a:t>
            </a:r>
          </a:p>
          <a:p>
            <a:pPr eaLnBrk="1" fontAlgn="base" hangingPunct="1">
              <a:spcBef>
                <a:spcPct val="0"/>
              </a:spcBef>
              <a:spcAft>
                <a:spcPct val="0"/>
              </a:spcAft>
              <a:buFontTx/>
              <a:buChar char="•"/>
              <a:defRPr/>
            </a:pPr>
            <a:r>
              <a:rPr lang="en-US" altLang="zh-CN" sz="2600">
                <a:solidFill>
                  <a:srgbClr val="000000"/>
                </a:solidFill>
              </a:rPr>
              <a:t> Places</a:t>
            </a:r>
            <a:r>
              <a:rPr lang="en-US" altLang="zh-CN" sz="2800">
                <a:solidFill>
                  <a:srgbClr val="000000"/>
                </a:solidFill>
              </a:rPr>
              <a:t> </a:t>
            </a:r>
            <a:r>
              <a:rPr lang="en-US" altLang="zh-CN" sz="2000">
                <a:solidFill>
                  <a:srgbClr val="000000"/>
                </a:solidFill>
              </a:rPr>
              <a:t>(name, location, jurisdiction type, etc.)</a:t>
            </a:r>
          </a:p>
          <a:p>
            <a:pPr eaLnBrk="1" fontAlgn="base" hangingPunct="1">
              <a:spcBef>
                <a:spcPct val="0"/>
              </a:spcBef>
              <a:spcAft>
                <a:spcPct val="0"/>
              </a:spcAft>
              <a:buFontTx/>
              <a:buChar char="•"/>
              <a:defRPr/>
            </a:pPr>
            <a:r>
              <a:rPr lang="en-US" altLang="zh-CN" sz="2800">
                <a:solidFill>
                  <a:srgbClr val="000000"/>
                </a:solidFill>
              </a:rPr>
              <a:t> </a:t>
            </a:r>
            <a:r>
              <a:rPr lang="en-US" altLang="zh-CN" sz="2600">
                <a:solidFill>
                  <a:srgbClr val="000000"/>
                </a:solidFill>
              </a:rPr>
              <a:t>Texts</a:t>
            </a:r>
            <a:r>
              <a:rPr lang="en-US" altLang="zh-CN" sz="2800">
                <a:solidFill>
                  <a:srgbClr val="000000"/>
                </a:solidFill>
              </a:rPr>
              <a:t> </a:t>
            </a:r>
            <a:r>
              <a:rPr lang="en-US" altLang="zh-CN" sz="2000">
                <a:solidFill>
                  <a:srgbClr val="000000"/>
                </a:solidFill>
              </a:rPr>
              <a:t>(author, title, genre, etc.)</a:t>
            </a:r>
          </a:p>
          <a:p>
            <a:pPr eaLnBrk="1" fontAlgn="base" hangingPunct="1">
              <a:spcBef>
                <a:spcPct val="0"/>
              </a:spcBef>
              <a:spcAft>
                <a:spcPct val="0"/>
              </a:spcAft>
              <a:buFontTx/>
              <a:buChar char="•"/>
              <a:defRPr/>
            </a:pPr>
            <a:r>
              <a:rPr lang="en-US" altLang="zh-CN" sz="2800">
                <a:solidFill>
                  <a:srgbClr val="000000"/>
                </a:solidFill>
              </a:rPr>
              <a:t> </a:t>
            </a:r>
            <a:r>
              <a:rPr lang="en-US" altLang="zh-CN" sz="2600">
                <a:solidFill>
                  <a:srgbClr val="000000"/>
                </a:solidFill>
              </a:rPr>
              <a:t>Kinship</a:t>
            </a:r>
          </a:p>
          <a:p>
            <a:pPr eaLnBrk="1" fontAlgn="base" hangingPunct="1">
              <a:spcBef>
                <a:spcPct val="0"/>
              </a:spcBef>
              <a:spcAft>
                <a:spcPct val="0"/>
              </a:spcAft>
              <a:buFontTx/>
              <a:buChar char="•"/>
              <a:defRPr/>
            </a:pPr>
            <a:r>
              <a:rPr lang="en-US" altLang="zh-CN" sz="2800">
                <a:solidFill>
                  <a:srgbClr val="000000"/>
                </a:solidFill>
              </a:rPr>
              <a:t> </a:t>
            </a:r>
            <a:r>
              <a:rPr lang="en-US" altLang="zh-CN" sz="2600">
                <a:solidFill>
                  <a:srgbClr val="000000"/>
                </a:solidFill>
              </a:rPr>
              <a:t>Social Status</a:t>
            </a:r>
            <a:r>
              <a:rPr lang="en-US" altLang="zh-CN" sz="2800">
                <a:solidFill>
                  <a:srgbClr val="000000"/>
                </a:solidFill>
              </a:rPr>
              <a:t> </a:t>
            </a:r>
            <a:r>
              <a:rPr lang="en-US" altLang="zh-CN" sz="2000">
                <a:solidFill>
                  <a:srgbClr val="000000"/>
                </a:solidFill>
              </a:rPr>
              <a:t>(merchant, doctor, etc.)</a:t>
            </a:r>
            <a:endParaRPr lang="en-US" altLang="zh-CN" sz="2800">
              <a:solidFill>
                <a:srgbClr val="000000"/>
              </a:solidFill>
            </a:endParaRPr>
          </a:p>
          <a:p>
            <a:pPr eaLnBrk="1" fontAlgn="base" hangingPunct="1">
              <a:spcBef>
                <a:spcPct val="0"/>
              </a:spcBef>
              <a:spcAft>
                <a:spcPct val="0"/>
              </a:spcAft>
              <a:buFontTx/>
              <a:buChar char="•"/>
              <a:defRPr/>
            </a:pPr>
            <a:r>
              <a:rPr lang="en-US" altLang="zh-CN" sz="2800">
                <a:solidFill>
                  <a:srgbClr val="000000"/>
                </a:solidFill>
              </a:rPr>
              <a:t> </a:t>
            </a:r>
            <a:r>
              <a:rPr lang="en-US" altLang="zh-CN" sz="2600">
                <a:solidFill>
                  <a:srgbClr val="000000"/>
                </a:solidFill>
              </a:rPr>
              <a:t>Possessions</a:t>
            </a:r>
          </a:p>
          <a:p>
            <a:pPr eaLnBrk="1" fontAlgn="base" hangingPunct="1">
              <a:spcBef>
                <a:spcPct val="0"/>
              </a:spcBef>
              <a:spcAft>
                <a:spcPct val="0"/>
              </a:spcAft>
              <a:buFontTx/>
              <a:buChar char="•"/>
              <a:defRPr/>
            </a:pPr>
            <a:r>
              <a:rPr lang="en-US" altLang="zh-CN" sz="2800">
                <a:solidFill>
                  <a:srgbClr val="000000"/>
                </a:solidFill>
              </a:rPr>
              <a:t> </a:t>
            </a:r>
            <a:r>
              <a:rPr lang="en-US" altLang="zh-CN" sz="2600">
                <a:solidFill>
                  <a:srgbClr val="000000"/>
                </a:solidFill>
              </a:rPr>
              <a:t>Events</a:t>
            </a:r>
            <a:r>
              <a:rPr lang="en-US" altLang="zh-CN" sz="2800">
                <a:solidFill>
                  <a:srgbClr val="000000"/>
                </a:solidFill>
              </a:rPr>
              <a:t> (?)</a:t>
            </a:r>
            <a:endParaRPr lang="en-US" altLang="zh-CN" sz="2000">
              <a:solidFill>
                <a:srgbClr val="000000"/>
              </a:solidFill>
            </a:endParaRPr>
          </a:p>
        </p:txBody>
      </p:sp>
      <p:pic>
        <p:nvPicPr>
          <p:cNvPr id="12292" name="Picture 34"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8"/>
          <p:cNvSpPr>
            <a:spLocks noGrp="1" noChangeArrowheads="1"/>
          </p:cNvSpPr>
          <p:nvPr>
            <p:ph type="body" sz="half" idx="4294967295"/>
          </p:nvPr>
        </p:nvSpPr>
        <p:spPr>
          <a:xfrm>
            <a:off x="5575302" y="2801940"/>
            <a:ext cx="3586163" cy="4021137"/>
          </a:xfrm>
        </p:spPr>
        <p:txBody>
          <a:bodyPr/>
          <a:lstStyle/>
          <a:p>
            <a:pPr eaLnBrk="1" hangingPunct="1">
              <a:spcBef>
                <a:spcPct val="0"/>
              </a:spcBef>
              <a:spcAft>
                <a:spcPct val="0"/>
              </a:spcAft>
            </a:pPr>
            <a:r>
              <a:rPr lang="zh-CN" altLang="en-US" sz="2400">
                <a:ea typeface="新細明體" panose="02020300000000000000" pitchFamily="18" charset="-120"/>
              </a:rPr>
              <a:t>人物 </a:t>
            </a:r>
            <a:r>
              <a:rPr lang="en-US" altLang="zh-CN" sz="1800">
                <a:ea typeface="新細明體" panose="02020300000000000000" pitchFamily="18" charset="-120"/>
              </a:rPr>
              <a:t>(</a:t>
            </a:r>
            <a:r>
              <a:rPr lang="zh-CN" altLang="en-US" sz="1800">
                <a:ea typeface="新細明體" panose="02020300000000000000" pitchFamily="18" charset="-120"/>
              </a:rPr>
              <a:t>姓名、出生年月等</a:t>
            </a:r>
            <a:r>
              <a:rPr lang="en-US" altLang="zh-CN" sz="1800">
                <a:ea typeface="新細明體" panose="02020300000000000000" pitchFamily="18" charset="-120"/>
              </a:rPr>
              <a:t>)</a:t>
            </a:r>
          </a:p>
          <a:p>
            <a:pPr eaLnBrk="1" hangingPunct="1">
              <a:spcBef>
                <a:spcPct val="0"/>
              </a:spcBef>
              <a:spcAft>
                <a:spcPct val="0"/>
              </a:spcAft>
            </a:pPr>
            <a:r>
              <a:rPr lang="zh-CN" altLang="en-US" sz="2400">
                <a:ea typeface="新細明體" panose="02020300000000000000" pitchFamily="18" charset="-120"/>
              </a:rPr>
              <a:t>社會關係</a:t>
            </a:r>
          </a:p>
          <a:p>
            <a:pPr eaLnBrk="1" hangingPunct="1">
              <a:spcBef>
                <a:spcPct val="0"/>
              </a:spcBef>
              <a:spcAft>
                <a:spcPct val="0"/>
              </a:spcAft>
            </a:pPr>
            <a:r>
              <a:rPr lang="zh-CN" altLang="en-US" sz="2400">
                <a:ea typeface="新細明體" panose="02020300000000000000" pitchFamily="18" charset="-120"/>
              </a:rPr>
              <a:t>職官</a:t>
            </a:r>
            <a:r>
              <a:rPr lang="en-US" altLang="zh-CN" sz="1800">
                <a:ea typeface="新細明體" panose="02020300000000000000" pitchFamily="18" charset="-120"/>
              </a:rPr>
              <a:t>(</a:t>
            </a:r>
            <a:r>
              <a:rPr lang="zh-CN" altLang="en-US" sz="1800">
                <a:ea typeface="新細明體" panose="02020300000000000000" pitchFamily="18" charset="-120"/>
              </a:rPr>
              <a:t>官名、起止年月、品級等</a:t>
            </a:r>
            <a:r>
              <a:rPr lang="en-US" altLang="zh-CN" sz="1800">
                <a:ea typeface="新細明體" panose="02020300000000000000" pitchFamily="18" charset="-120"/>
              </a:rPr>
              <a:t>)</a:t>
            </a:r>
          </a:p>
          <a:p>
            <a:pPr eaLnBrk="1" hangingPunct="1">
              <a:spcBef>
                <a:spcPct val="0"/>
              </a:spcBef>
              <a:spcAft>
                <a:spcPct val="0"/>
              </a:spcAft>
            </a:pPr>
            <a:r>
              <a:rPr lang="zh-CN" altLang="en-US" sz="2400">
                <a:ea typeface="新細明體" panose="02020300000000000000" pitchFamily="18" charset="-120"/>
              </a:rPr>
              <a:t>地址 </a:t>
            </a:r>
            <a:r>
              <a:rPr lang="en-US" altLang="zh-CN" sz="1800">
                <a:ea typeface="新細明體" panose="02020300000000000000" pitchFamily="18" charset="-120"/>
              </a:rPr>
              <a:t>(</a:t>
            </a:r>
            <a:r>
              <a:rPr lang="zh-CN" altLang="en-US" sz="1800">
                <a:ea typeface="新細明體" panose="02020300000000000000" pitchFamily="18" charset="-120"/>
              </a:rPr>
              <a:t>地名、方位、行政類別等</a:t>
            </a:r>
            <a:r>
              <a:rPr lang="en-US" altLang="zh-CN" sz="1800">
                <a:ea typeface="新細明體" panose="02020300000000000000" pitchFamily="18" charset="-120"/>
              </a:rPr>
              <a:t>)</a:t>
            </a:r>
          </a:p>
          <a:p>
            <a:pPr eaLnBrk="1" hangingPunct="1">
              <a:spcBef>
                <a:spcPct val="0"/>
              </a:spcBef>
              <a:spcAft>
                <a:spcPct val="0"/>
              </a:spcAft>
            </a:pPr>
            <a:r>
              <a:rPr lang="zh-CN" altLang="en-US" sz="2400">
                <a:ea typeface="新細明體" panose="02020300000000000000" pitchFamily="18" charset="-120"/>
              </a:rPr>
              <a:t>著作 </a:t>
            </a:r>
            <a:r>
              <a:rPr lang="en-US" altLang="zh-CN" sz="1800">
                <a:ea typeface="新細明體" panose="02020300000000000000" pitchFamily="18" charset="-120"/>
              </a:rPr>
              <a:t>(</a:t>
            </a:r>
            <a:r>
              <a:rPr lang="zh-CN" altLang="en-US" sz="1800">
                <a:ea typeface="新細明體" panose="02020300000000000000" pitchFamily="18" charset="-120"/>
              </a:rPr>
              <a:t>作者、書名、部類等</a:t>
            </a:r>
            <a:r>
              <a:rPr lang="en-US" altLang="zh-CN" sz="1800">
                <a:ea typeface="新細明體" panose="02020300000000000000" pitchFamily="18" charset="-120"/>
              </a:rPr>
              <a:t>)</a:t>
            </a:r>
          </a:p>
          <a:p>
            <a:pPr eaLnBrk="1" hangingPunct="1">
              <a:spcBef>
                <a:spcPct val="0"/>
              </a:spcBef>
              <a:spcAft>
                <a:spcPct val="0"/>
              </a:spcAft>
            </a:pPr>
            <a:r>
              <a:rPr lang="zh-CN" altLang="en-US" sz="2400">
                <a:ea typeface="新細明體" panose="02020300000000000000" pitchFamily="18" charset="-120"/>
              </a:rPr>
              <a:t>親屬關係</a:t>
            </a:r>
          </a:p>
          <a:p>
            <a:pPr eaLnBrk="1" hangingPunct="1">
              <a:spcBef>
                <a:spcPct val="0"/>
              </a:spcBef>
              <a:spcAft>
                <a:spcPct val="0"/>
              </a:spcAft>
            </a:pPr>
            <a:r>
              <a:rPr lang="zh-CN" altLang="en-US" sz="2400">
                <a:ea typeface="新細明體" panose="02020300000000000000" pitchFamily="18" charset="-120"/>
              </a:rPr>
              <a:t>社會區分 </a:t>
            </a:r>
            <a:r>
              <a:rPr lang="en-US" altLang="zh-CN" sz="2000">
                <a:ea typeface="新細明體" panose="02020300000000000000" pitchFamily="18" charset="-120"/>
              </a:rPr>
              <a:t>(</a:t>
            </a:r>
            <a:r>
              <a:rPr lang="zh-CN" altLang="en-US" sz="2000">
                <a:ea typeface="新細明體" panose="02020300000000000000" pitchFamily="18" charset="-120"/>
              </a:rPr>
              <a:t>商人或醫生等</a:t>
            </a:r>
            <a:r>
              <a:rPr lang="en-US" altLang="zh-CN" sz="2000">
                <a:ea typeface="新細明體" panose="02020300000000000000" pitchFamily="18" charset="-120"/>
              </a:rPr>
              <a:t>)</a:t>
            </a:r>
          </a:p>
          <a:p>
            <a:pPr eaLnBrk="1" hangingPunct="1">
              <a:spcBef>
                <a:spcPct val="0"/>
              </a:spcBef>
              <a:spcAft>
                <a:spcPct val="0"/>
              </a:spcAft>
            </a:pPr>
            <a:r>
              <a:rPr lang="zh-CN" altLang="en-US" sz="2400">
                <a:ea typeface="新細明體" panose="02020300000000000000" pitchFamily="18" charset="-120"/>
              </a:rPr>
              <a:t>財產</a:t>
            </a:r>
          </a:p>
          <a:p>
            <a:pPr eaLnBrk="1" hangingPunct="1">
              <a:spcBef>
                <a:spcPct val="0"/>
              </a:spcBef>
              <a:spcAft>
                <a:spcPct val="0"/>
              </a:spcAft>
            </a:pPr>
            <a:r>
              <a:rPr lang="zh-CN" altLang="en-US" sz="2400">
                <a:ea typeface="新細明體" panose="02020300000000000000" pitchFamily="18" charset="-120"/>
              </a:rPr>
              <a:t>事件</a:t>
            </a:r>
            <a:r>
              <a:rPr lang="en-US" altLang="zh-CN" sz="2400">
                <a:ea typeface="新細明體" panose="02020300000000000000" pitchFamily="18" charset="-120"/>
              </a:rPr>
              <a:t>(?)</a:t>
            </a:r>
          </a:p>
          <a:p>
            <a:pPr eaLnBrk="1" hangingPunct="1">
              <a:spcBef>
                <a:spcPct val="0"/>
              </a:spcBef>
              <a:spcAft>
                <a:spcPct val="0"/>
              </a:spcAft>
            </a:pPr>
            <a:endParaRPr lang="zh-CN" altLang="en-US" sz="2400">
              <a:ea typeface="新細明體" panose="02020300000000000000" pitchFamily="18" charset="-120"/>
            </a:endParaRPr>
          </a:p>
          <a:p>
            <a:endParaRPr lang="zh-CN" altLang="en-US" sz="2800"/>
          </a:p>
        </p:txBody>
      </p:sp>
    </p:spTree>
    <p:extLst>
      <p:ext uri="{BB962C8B-B14F-4D97-AF65-F5344CB8AC3E}">
        <p14:creationId xmlns:p14="http://schemas.microsoft.com/office/powerpoint/2010/main" val="1584160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417638"/>
            <a:ext cx="8401050" cy="1143000"/>
          </a:xfrm>
        </p:spPr>
        <p:txBody>
          <a:bodyPr/>
          <a:lstStyle/>
          <a:p>
            <a:pPr eaLnBrk="1" hangingPunct="1"/>
            <a:r>
              <a:rPr lang="en-US" altLang="zh-TW" sz="2800">
                <a:latin typeface="Arial" panose="020B0604020202020204" pitchFamily="34" charset="0"/>
                <a:ea typeface="Arial Unicode MS" pitchFamily="34" charset="-122"/>
              </a:rPr>
              <a:t>Entity Relations Modeling:</a:t>
            </a:r>
            <a:br>
              <a:rPr lang="en-US" altLang="zh-TW" sz="2800">
                <a:latin typeface="Arial" panose="020B0604020202020204" pitchFamily="34" charset="0"/>
                <a:ea typeface="Arial Unicode MS" pitchFamily="34" charset="-122"/>
              </a:rPr>
            </a:br>
            <a:r>
              <a:rPr lang="en-US" altLang="zh-TW" sz="2800">
                <a:latin typeface="Arial" panose="020B0604020202020204" pitchFamily="34" charset="0"/>
                <a:ea typeface="Arial Unicode MS" pitchFamily="34" charset="-122"/>
              </a:rPr>
              <a:t>Abstracting the features of the Biographical World</a:t>
            </a:r>
            <a:r>
              <a:rPr lang="en-US" altLang="zh-CN" sz="3200">
                <a:latin typeface="Arial" panose="020B0604020202020204" pitchFamily="34" charset="0"/>
                <a:ea typeface="Arial Unicode MS" pitchFamily="34" charset="-122"/>
              </a:rPr>
              <a:t/>
            </a:r>
            <a:br>
              <a:rPr lang="en-US" altLang="zh-CN" sz="3200">
                <a:latin typeface="Arial" panose="020B0604020202020204" pitchFamily="34" charset="0"/>
                <a:ea typeface="Arial Unicode MS" pitchFamily="34" charset="-122"/>
              </a:rPr>
            </a:br>
            <a:r>
              <a:rPr lang="zh-CN" altLang="en-US" sz="3600" b="1">
                <a:latin typeface="Arial" panose="020B0604020202020204" pitchFamily="34" charset="0"/>
                <a:ea typeface="新細明體" panose="02020300000000000000" pitchFamily="18" charset="-120"/>
                <a:cs typeface="Arial Unicode MS" pitchFamily="34" charset="-122"/>
              </a:rPr>
              <a:t>實體關係建模：</a:t>
            </a:r>
            <a:br>
              <a:rPr lang="zh-CN" altLang="en-US" sz="3600" b="1">
                <a:latin typeface="Arial" panose="020B0604020202020204" pitchFamily="34" charset="0"/>
                <a:ea typeface="新細明體" panose="02020300000000000000" pitchFamily="18" charset="-120"/>
                <a:cs typeface="Arial Unicode MS" pitchFamily="34" charset="-122"/>
              </a:rPr>
            </a:br>
            <a:r>
              <a:rPr lang="zh-CN" altLang="en-US" sz="3200" b="1">
                <a:latin typeface="Arial" panose="020B0604020202020204" pitchFamily="34" charset="0"/>
                <a:ea typeface="新細明體" panose="02020300000000000000" pitchFamily="18" charset="-120"/>
                <a:cs typeface="Arial Unicode MS" pitchFamily="34" charset="-122"/>
              </a:rPr>
              <a:t>將傳記資料的特徵抽象化</a:t>
            </a:r>
            <a:endParaRPr lang="zh-TW" altLang="en-US" sz="3200" b="1">
              <a:latin typeface="Arial" panose="020B0604020202020204" pitchFamily="34" charset="0"/>
              <a:ea typeface="新細明體" panose="02020300000000000000" pitchFamily="18" charset="-120"/>
              <a:cs typeface="Arial Unicode MS" pitchFamily="34" charset="-122"/>
            </a:endParaRPr>
          </a:p>
        </p:txBody>
      </p:sp>
      <p:sp>
        <p:nvSpPr>
          <p:cNvPr id="13315" name="Text Box 3"/>
          <p:cNvSpPr txBox="1">
            <a:spLocks noChangeArrowheads="1"/>
          </p:cNvSpPr>
          <p:nvPr/>
        </p:nvSpPr>
        <p:spPr bwMode="auto">
          <a:xfrm>
            <a:off x="3813175" y="3321052"/>
            <a:ext cx="1392238" cy="860425"/>
          </a:xfrm>
          <a:prstGeom prst="rect">
            <a:avLst/>
          </a:prstGeom>
          <a:solidFill>
            <a:srgbClr val="FFFFCC"/>
          </a:solidFill>
          <a:ln w="38100">
            <a:solidFill>
              <a:schemeClr val="tx1"/>
            </a:solidFill>
            <a:miter lim="800000"/>
            <a:headEnd/>
            <a:tailEnd/>
          </a:ln>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50000"/>
              </a:spcBef>
              <a:spcAft>
                <a:spcPct val="0"/>
              </a:spcAft>
              <a:defRPr/>
            </a:pPr>
            <a:r>
              <a:rPr lang="en-US" altLang="zh-TW" sz="2400" b="1">
                <a:solidFill>
                  <a:srgbClr val="0000FF"/>
                </a:solidFill>
                <a:ea typeface="Arial Unicode MS" pitchFamily="34" charset="-122"/>
              </a:rPr>
              <a:t>Person</a:t>
            </a:r>
            <a:r>
              <a:rPr lang="zh-CN" altLang="en-US" sz="2400" b="1">
                <a:solidFill>
                  <a:srgbClr val="0000FF"/>
                </a:solidFill>
                <a:ea typeface="新細明體" panose="02020300000000000000" pitchFamily="18" charset="-120"/>
                <a:cs typeface="Arial Unicode MS" pitchFamily="34" charset="-122"/>
              </a:rPr>
              <a:t>人物</a:t>
            </a:r>
          </a:p>
        </p:txBody>
      </p:sp>
      <p:sp>
        <p:nvSpPr>
          <p:cNvPr id="13316" name="Text Box 4"/>
          <p:cNvSpPr txBox="1">
            <a:spLocks noChangeArrowheads="1"/>
          </p:cNvSpPr>
          <p:nvPr/>
        </p:nvSpPr>
        <p:spPr bwMode="auto">
          <a:xfrm>
            <a:off x="217490" y="3370265"/>
            <a:ext cx="3108325" cy="847725"/>
          </a:xfrm>
          <a:prstGeom prst="rect">
            <a:avLst/>
          </a:prstGeom>
          <a:solidFill>
            <a:srgbClr val="FFFFCC"/>
          </a:solidFill>
          <a:ln w="25400">
            <a:solidFill>
              <a:schemeClr val="tx1"/>
            </a:solidFill>
            <a:miter lim="800000"/>
            <a:headEnd/>
            <a:tailEnd/>
          </a:ln>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50000"/>
              </a:spcBef>
              <a:spcAft>
                <a:spcPct val="0"/>
              </a:spcAft>
              <a:defRPr/>
            </a:pPr>
            <a:r>
              <a:rPr lang="en-US" altLang="zh-TW" sz="2400" b="1">
                <a:solidFill>
                  <a:srgbClr val="0000FF"/>
                </a:solidFill>
                <a:ea typeface="Arial Unicode MS" pitchFamily="34" charset="-122"/>
              </a:rPr>
              <a:t>Association Types</a:t>
            </a:r>
            <a:r>
              <a:rPr lang="zh-CN" altLang="en-US" sz="2400" b="1">
                <a:solidFill>
                  <a:srgbClr val="0000FF"/>
                </a:solidFill>
                <a:ea typeface="新細明體" panose="02020300000000000000" pitchFamily="18" charset="-120"/>
                <a:cs typeface="Arial Unicode MS" pitchFamily="34" charset="-122"/>
              </a:rPr>
              <a:t>社會關係</a:t>
            </a:r>
            <a:endParaRPr lang="zh-CN" altLang="en-US" sz="2400">
              <a:solidFill>
                <a:srgbClr val="000000"/>
              </a:solidFill>
              <a:ea typeface="新細明體" panose="02020300000000000000" pitchFamily="18" charset="-120"/>
              <a:cs typeface="Arial Unicode MS" pitchFamily="34" charset="-122"/>
            </a:endParaRPr>
          </a:p>
        </p:txBody>
      </p:sp>
      <p:sp>
        <p:nvSpPr>
          <p:cNvPr id="13317" name="Text Box 5"/>
          <p:cNvSpPr txBox="1">
            <a:spLocks noChangeArrowheads="1"/>
          </p:cNvSpPr>
          <p:nvPr/>
        </p:nvSpPr>
        <p:spPr bwMode="auto">
          <a:xfrm>
            <a:off x="898527" y="6267452"/>
            <a:ext cx="3781425" cy="466725"/>
          </a:xfrm>
          <a:prstGeom prst="rect">
            <a:avLst/>
          </a:prstGeom>
          <a:solidFill>
            <a:srgbClr val="CCFFFF"/>
          </a:solidFill>
          <a:ln w="9525">
            <a:solidFill>
              <a:schemeClr val="tx1"/>
            </a:solidFill>
            <a:miter lim="800000"/>
            <a:headEnd/>
            <a:tailEnd/>
          </a:ln>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TW" sz="2400">
                <a:solidFill>
                  <a:srgbClr val="0000FF"/>
                </a:solidFill>
                <a:ea typeface="Arial Unicode MS" pitchFamily="34" charset="-122"/>
              </a:rPr>
              <a:t>Association</a:t>
            </a:r>
            <a:r>
              <a:rPr lang="en-US" altLang="zh-CN" sz="2400">
                <a:solidFill>
                  <a:srgbClr val="0000FF"/>
                </a:solidFill>
                <a:ea typeface="Arial Unicode MS" pitchFamily="34" charset="-122"/>
              </a:rPr>
              <a:t> </a:t>
            </a:r>
            <a:r>
              <a:rPr lang="zh-CN" altLang="en-US" sz="2400">
                <a:solidFill>
                  <a:srgbClr val="0000FF"/>
                </a:solidFill>
                <a:ea typeface="新細明體" panose="02020300000000000000" pitchFamily="18" charset="-120"/>
                <a:cs typeface="Arial Unicode MS" pitchFamily="34" charset="-122"/>
              </a:rPr>
              <a:t>社會關係資料</a:t>
            </a:r>
          </a:p>
        </p:txBody>
      </p:sp>
      <p:sp>
        <p:nvSpPr>
          <p:cNvPr id="13318" name="Line 11"/>
          <p:cNvSpPr>
            <a:spLocks noChangeShapeType="1"/>
          </p:cNvSpPr>
          <p:nvPr/>
        </p:nvSpPr>
        <p:spPr bwMode="auto">
          <a:xfrm>
            <a:off x="1574800" y="4205288"/>
            <a:ext cx="1092200" cy="206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3319" name="Text Box 13"/>
          <p:cNvSpPr txBox="1">
            <a:spLocks noChangeArrowheads="1"/>
          </p:cNvSpPr>
          <p:nvPr/>
        </p:nvSpPr>
        <p:spPr bwMode="auto">
          <a:xfrm>
            <a:off x="5649915" y="3282952"/>
            <a:ext cx="1171575" cy="847725"/>
          </a:xfrm>
          <a:prstGeom prst="rect">
            <a:avLst/>
          </a:prstGeom>
          <a:solidFill>
            <a:srgbClr val="FFFFCC"/>
          </a:solidFill>
          <a:ln w="25400">
            <a:solidFill>
              <a:schemeClr val="tx1"/>
            </a:solidFill>
            <a:miter lim="800000"/>
            <a:headEnd/>
            <a:tailEnd/>
          </a:ln>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TW" sz="2400" b="1">
                <a:solidFill>
                  <a:srgbClr val="0000FF"/>
                </a:solidFill>
                <a:ea typeface="Arial Unicode MS" pitchFamily="34" charset="-122"/>
              </a:rPr>
              <a:t>Place</a:t>
            </a:r>
            <a:r>
              <a:rPr lang="zh-TW" altLang="en-US" sz="2400" b="1">
                <a:solidFill>
                  <a:srgbClr val="0000FF"/>
                </a:solidFill>
                <a:ea typeface="新細明體" panose="02020300000000000000" pitchFamily="18" charset="-120"/>
                <a:cs typeface="Arial Unicode MS" pitchFamily="34" charset="-122"/>
              </a:rPr>
              <a:t>地址</a:t>
            </a:r>
            <a:endParaRPr lang="zh-CN" altLang="en-US" sz="2400" b="1">
              <a:solidFill>
                <a:srgbClr val="0000FF"/>
              </a:solidFill>
              <a:ea typeface="新細明體" panose="02020300000000000000" pitchFamily="18" charset="-120"/>
              <a:cs typeface="Arial Unicode MS" pitchFamily="34" charset="-122"/>
            </a:endParaRPr>
          </a:p>
        </p:txBody>
      </p:sp>
      <p:sp>
        <p:nvSpPr>
          <p:cNvPr id="13320" name="Text Box 23"/>
          <p:cNvSpPr txBox="1">
            <a:spLocks noChangeArrowheads="1"/>
          </p:cNvSpPr>
          <p:nvPr/>
        </p:nvSpPr>
        <p:spPr bwMode="auto">
          <a:xfrm>
            <a:off x="7240588" y="3311527"/>
            <a:ext cx="1454150" cy="847725"/>
          </a:xfrm>
          <a:prstGeom prst="rect">
            <a:avLst/>
          </a:prstGeom>
          <a:solidFill>
            <a:srgbClr val="FFFFCC"/>
          </a:solidFill>
          <a:ln w="25400">
            <a:solidFill>
              <a:schemeClr val="tx1"/>
            </a:solidFill>
            <a:miter lim="800000"/>
            <a:headEnd/>
            <a:tailEnd/>
          </a:ln>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TW" sz="2400" b="1">
                <a:solidFill>
                  <a:srgbClr val="0000FF"/>
                </a:solidFill>
                <a:ea typeface="Arial Unicode MS" pitchFamily="34" charset="-122"/>
              </a:rPr>
              <a:t>Offices</a:t>
            </a:r>
            <a:r>
              <a:rPr lang="zh-CN" altLang="en-US" sz="2400" b="1">
                <a:solidFill>
                  <a:srgbClr val="0000FF"/>
                </a:solidFill>
                <a:ea typeface="新細明體" panose="02020300000000000000" pitchFamily="18" charset="-120"/>
                <a:cs typeface="Arial Unicode MS" pitchFamily="34" charset="-122"/>
              </a:rPr>
              <a:t>職官</a:t>
            </a:r>
          </a:p>
        </p:txBody>
      </p:sp>
      <p:sp>
        <p:nvSpPr>
          <p:cNvPr id="13321" name="Text Box 24"/>
          <p:cNvSpPr txBox="1">
            <a:spLocks noChangeArrowheads="1"/>
          </p:cNvSpPr>
          <p:nvPr/>
        </p:nvSpPr>
        <p:spPr bwMode="auto">
          <a:xfrm>
            <a:off x="5060950" y="6267452"/>
            <a:ext cx="2674938" cy="466725"/>
          </a:xfrm>
          <a:prstGeom prst="rect">
            <a:avLst/>
          </a:prstGeom>
          <a:solidFill>
            <a:srgbClr val="CCFFFF"/>
          </a:solidFill>
          <a:ln w="9525">
            <a:solidFill>
              <a:schemeClr val="tx1"/>
            </a:solidFill>
            <a:miter lim="800000"/>
            <a:headEnd/>
            <a:tailEnd/>
          </a:ln>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50000"/>
              </a:spcBef>
              <a:spcAft>
                <a:spcPct val="0"/>
              </a:spcAft>
              <a:defRPr/>
            </a:pPr>
            <a:r>
              <a:rPr lang="en-US" altLang="zh-TW" sz="2400">
                <a:solidFill>
                  <a:srgbClr val="0000FF"/>
                </a:solidFill>
                <a:latin typeface="Arial Unicode MS" pitchFamily="34" charset="-122"/>
                <a:ea typeface="Arial Unicode MS" pitchFamily="34" charset="-122"/>
              </a:rPr>
              <a:t>Postings</a:t>
            </a:r>
            <a:r>
              <a:rPr lang="en-US" altLang="zh-CN" sz="2400">
                <a:solidFill>
                  <a:srgbClr val="0000FF"/>
                </a:solidFill>
                <a:latin typeface="Arial Unicode MS" pitchFamily="34" charset="-122"/>
                <a:ea typeface="Arial Unicode MS" pitchFamily="34" charset="-122"/>
              </a:rPr>
              <a:t> </a:t>
            </a:r>
            <a:r>
              <a:rPr lang="zh-CN" altLang="en-US" sz="2400">
                <a:solidFill>
                  <a:srgbClr val="0000FF"/>
                </a:solidFill>
                <a:ea typeface="新細明體" panose="02020300000000000000" pitchFamily="18" charset="-120"/>
                <a:cs typeface="Arial Unicode MS" pitchFamily="34" charset="-122"/>
              </a:rPr>
              <a:t>任官資料</a:t>
            </a:r>
          </a:p>
        </p:txBody>
      </p:sp>
      <p:sp>
        <p:nvSpPr>
          <p:cNvPr id="13322" name="Line 25"/>
          <p:cNvSpPr>
            <a:spLocks noChangeShapeType="1"/>
          </p:cNvSpPr>
          <p:nvPr/>
        </p:nvSpPr>
        <p:spPr bwMode="auto">
          <a:xfrm flipH="1" flipV="1">
            <a:off x="4267200" y="4165600"/>
            <a:ext cx="1397000" cy="210185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3323" name="Line 26"/>
          <p:cNvSpPr>
            <a:spLocks noChangeShapeType="1"/>
          </p:cNvSpPr>
          <p:nvPr/>
        </p:nvSpPr>
        <p:spPr bwMode="auto">
          <a:xfrm flipH="1">
            <a:off x="6019802" y="4124327"/>
            <a:ext cx="41275" cy="2143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3324" name="Line 27"/>
          <p:cNvSpPr>
            <a:spLocks noChangeShapeType="1"/>
          </p:cNvSpPr>
          <p:nvPr/>
        </p:nvSpPr>
        <p:spPr bwMode="auto">
          <a:xfrm flipH="1">
            <a:off x="6413502" y="4164015"/>
            <a:ext cx="1597025" cy="2103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3325" name="Line 33"/>
          <p:cNvSpPr>
            <a:spLocks noChangeShapeType="1"/>
          </p:cNvSpPr>
          <p:nvPr/>
        </p:nvSpPr>
        <p:spPr bwMode="auto">
          <a:xfrm flipH="1">
            <a:off x="3054350" y="4179888"/>
            <a:ext cx="1214438" cy="20875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a:solidFill>
                <a:srgbClr val="FFFFFF"/>
              </a:solidFill>
              <a:latin typeface="Calibri" panose="020F0502020204030204" pitchFamily="34" charset="0"/>
              <a:ea typeface="宋体" panose="02010600030101010101" pitchFamily="2" charset="-122"/>
            </a:endParaRPr>
          </a:p>
        </p:txBody>
      </p:sp>
      <p:sp>
        <p:nvSpPr>
          <p:cNvPr id="13326" name="Text Box 34"/>
          <p:cNvSpPr txBox="1">
            <a:spLocks noChangeArrowheads="1"/>
          </p:cNvSpPr>
          <p:nvPr/>
        </p:nvSpPr>
        <p:spPr bwMode="auto">
          <a:xfrm>
            <a:off x="1346200" y="5048252"/>
            <a:ext cx="1062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is an </a:t>
            </a:r>
          </a:p>
          <a:p>
            <a:pPr eaLnBrk="1" fontAlgn="base" hangingPunct="1">
              <a:spcBef>
                <a:spcPct val="0"/>
              </a:spcBef>
              <a:spcAft>
                <a:spcPct val="0"/>
              </a:spcAft>
              <a:defRPr/>
            </a:pPr>
            <a:r>
              <a:rPr lang="zh-CN" altLang="en-US" sz="2000">
                <a:solidFill>
                  <a:srgbClr val="000000"/>
                </a:solidFill>
              </a:rPr>
              <a:t>是一種</a:t>
            </a:r>
          </a:p>
        </p:txBody>
      </p:sp>
      <p:sp>
        <p:nvSpPr>
          <p:cNvPr id="13327" name="Text Box 35"/>
          <p:cNvSpPr txBox="1">
            <a:spLocks noChangeArrowheads="1"/>
          </p:cNvSpPr>
          <p:nvPr/>
        </p:nvSpPr>
        <p:spPr bwMode="auto">
          <a:xfrm>
            <a:off x="7156450" y="5200652"/>
            <a:ext cx="946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is a </a:t>
            </a:r>
          </a:p>
          <a:p>
            <a:pPr eaLnBrk="1" fontAlgn="base" hangingPunct="1">
              <a:spcBef>
                <a:spcPct val="0"/>
              </a:spcBef>
              <a:spcAft>
                <a:spcPct val="0"/>
              </a:spcAft>
              <a:defRPr/>
            </a:pPr>
            <a:r>
              <a:rPr lang="zh-CN" altLang="en-US" sz="2000">
                <a:solidFill>
                  <a:srgbClr val="000000"/>
                </a:solidFill>
              </a:rPr>
              <a:t>是一種</a:t>
            </a:r>
          </a:p>
        </p:txBody>
      </p:sp>
      <p:sp>
        <p:nvSpPr>
          <p:cNvPr id="13328" name="Text Box 36"/>
          <p:cNvSpPr txBox="1">
            <a:spLocks noChangeArrowheads="1"/>
          </p:cNvSpPr>
          <p:nvPr/>
        </p:nvSpPr>
        <p:spPr bwMode="auto">
          <a:xfrm>
            <a:off x="3135313" y="5016502"/>
            <a:ext cx="946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0"/>
              </a:spcBef>
              <a:spcAft>
                <a:spcPct val="0"/>
              </a:spcAft>
              <a:defRPr/>
            </a:pPr>
            <a:r>
              <a:rPr lang="en-US" altLang="zh-CN" sz="2000">
                <a:solidFill>
                  <a:srgbClr val="000000"/>
                </a:solidFill>
              </a:rPr>
              <a:t>has an</a:t>
            </a:r>
          </a:p>
          <a:p>
            <a:pPr algn="ctr" eaLnBrk="1" fontAlgn="base" hangingPunct="1">
              <a:spcBef>
                <a:spcPct val="0"/>
              </a:spcBef>
              <a:spcAft>
                <a:spcPct val="0"/>
              </a:spcAft>
              <a:defRPr/>
            </a:pPr>
            <a:r>
              <a:rPr lang="zh-CN" altLang="en-US" sz="2000">
                <a:solidFill>
                  <a:srgbClr val="000000"/>
                </a:solidFill>
              </a:rPr>
              <a:t>擁有</a:t>
            </a:r>
          </a:p>
        </p:txBody>
      </p:sp>
      <p:sp>
        <p:nvSpPr>
          <p:cNvPr id="13329" name="Text Box 37"/>
          <p:cNvSpPr txBox="1">
            <a:spLocks noChangeArrowheads="1"/>
          </p:cNvSpPr>
          <p:nvPr/>
        </p:nvSpPr>
        <p:spPr bwMode="auto">
          <a:xfrm>
            <a:off x="5686425" y="5048252"/>
            <a:ext cx="788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is  at </a:t>
            </a:r>
          </a:p>
          <a:p>
            <a:pPr eaLnBrk="1" fontAlgn="base" hangingPunct="1">
              <a:spcBef>
                <a:spcPct val="0"/>
              </a:spcBef>
              <a:spcAft>
                <a:spcPct val="0"/>
              </a:spcAft>
              <a:defRPr/>
            </a:pPr>
            <a:r>
              <a:rPr lang="zh-CN" altLang="en-US" sz="2000">
                <a:solidFill>
                  <a:srgbClr val="000000"/>
                </a:solidFill>
              </a:rPr>
              <a:t>位於</a:t>
            </a:r>
          </a:p>
        </p:txBody>
      </p:sp>
      <p:sp>
        <p:nvSpPr>
          <p:cNvPr id="13330" name="Text Box 38"/>
          <p:cNvSpPr txBox="1">
            <a:spLocks noChangeArrowheads="1"/>
          </p:cNvSpPr>
          <p:nvPr/>
        </p:nvSpPr>
        <p:spPr bwMode="auto">
          <a:xfrm>
            <a:off x="4487863" y="5048252"/>
            <a:ext cx="9445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algn="ctr" eaLnBrk="1" fontAlgn="base" hangingPunct="1">
              <a:spcBef>
                <a:spcPct val="0"/>
              </a:spcBef>
              <a:spcAft>
                <a:spcPct val="0"/>
              </a:spcAft>
              <a:defRPr/>
            </a:pPr>
            <a:r>
              <a:rPr lang="en-US" altLang="zh-CN" sz="2000">
                <a:solidFill>
                  <a:srgbClr val="000000"/>
                </a:solidFill>
              </a:rPr>
              <a:t>has  a </a:t>
            </a:r>
          </a:p>
          <a:p>
            <a:pPr algn="ctr" eaLnBrk="1" fontAlgn="base" hangingPunct="1">
              <a:spcBef>
                <a:spcPct val="0"/>
              </a:spcBef>
              <a:spcAft>
                <a:spcPct val="0"/>
              </a:spcAft>
              <a:defRPr/>
            </a:pPr>
            <a:r>
              <a:rPr lang="zh-CN" altLang="en-US" sz="2000">
                <a:solidFill>
                  <a:srgbClr val="000000"/>
                </a:solidFill>
              </a:rPr>
              <a:t>擁有</a:t>
            </a:r>
          </a:p>
        </p:txBody>
      </p:sp>
      <p:pic>
        <p:nvPicPr>
          <p:cNvPr id="13331" name="Picture 39"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938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409" name="Group 73"/>
          <p:cNvGraphicFramePr>
            <a:graphicFrameLocks noGrp="1"/>
          </p:cNvGraphicFramePr>
          <p:nvPr>
            <p:ph sz="quarter" idx="2"/>
          </p:nvPr>
        </p:nvGraphicFramePr>
        <p:xfrm>
          <a:off x="287338" y="1774825"/>
          <a:ext cx="3962400" cy="670560"/>
        </p:xfrm>
        <a:graphic>
          <a:graphicData uri="http://schemas.openxmlformats.org/drawingml/2006/table">
            <a:tbl>
              <a:tblPr/>
              <a:tblGrid>
                <a:gridCol w="484187">
                  <a:extLst>
                    <a:ext uri="{9D8B030D-6E8A-4147-A177-3AD203B41FA5}">
                      <a16:colId xmlns:a16="http://schemas.microsoft.com/office/drawing/2014/main" val="3633220513"/>
                    </a:ext>
                  </a:extLst>
                </a:gridCol>
                <a:gridCol w="2162175">
                  <a:extLst>
                    <a:ext uri="{9D8B030D-6E8A-4147-A177-3AD203B41FA5}">
                      <a16:colId xmlns:a16="http://schemas.microsoft.com/office/drawing/2014/main" val="3730160956"/>
                    </a:ext>
                  </a:extLst>
                </a:gridCol>
                <a:gridCol w="1316038">
                  <a:extLst>
                    <a:ext uri="{9D8B030D-6E8A-4147-A177-3AD203B41FA5}">
                      <a16:colId xmlns:a16="http://schemas.microsoft.com/office/drawing/2014/main" val="2250332446"/>
                    </a:ext>
                  </a:extLst>
                </a:gridCol>
              </a:tblGrid>
              <a:tr h="24288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Name </a:t>
                      </a:r>
                      <a:r>
                        <a:rPr kumimoji="0" lang="zh-CN" altLang="en-US" sz="1600" b="1" i="0" u="none" strike="noStrike" cap="none" normalizeH="0" baseline="0" smtClean="0">
                          <a:ln>
                            <a:noFill/>
                          </a:ln>
                          <a:solidFill>
                            <a:schemeClr val="tx1"/>
                          </a:solidFill>
                          <a:effectLst/>
                          <a:latin typeface="Arial" panose="020B0604020202020204" pitchFamily="34" charset="0"/>
                          <a:ea typeface="TSC UMing S TT" pitchFamily="49" charset="-120"/>
                        </a:rPr>
                        <a:t>姓名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Dates </a:t>
                      </a:r>
                      <a:r>
                        <a:rPr kumimoji="0" lang="zh-CN" altLang="en-US" sz="1600" b="1" i="0" u="none" strike="noStrike" cap="none" normalizeH="0" baseline="0" smtClean="0">
                          <a:ln>
                            <a:noFill/>
                          </a:ln>
                          <a:solidFill>
                            <a:schemeClr val="tx1"/>
                          </a:solidFill>
                          <a:effectLst/>
                          <a:latin typeface="Arial" panose="020B0604020202020204" pitchFamily="34" charset="0"/>
                          <a:ea typeface="TSC UMing S TT" pitchFamily="49" charset="-120"/>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60613172"/>
                  </a:ext>
                </a:extLst>
              </a:tr>
              <a:tr h="300038">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36772419"/>
                  </a:ext>
                </a:extLst>
              </a:tr>
            </a:tbl>
          </a:graphicData>
        </a:graphic>
      </p:graphicFrame>
      <p:graphicFrame>
        <p:nvGraphicFramePr>
          <p:cNvPr id="14431" name="Group 95"/>
          <p:cNvGraphicFramePr>
            <a:graphicFrameLocks noGrp="1"/>
          </p:cNvGraphicFramePr>
          <p:nvPr>
            <p:ph sz="quarter" idx="3"/>
          </p:nvPr>
        </p:nvGraphicFramePr>
        <p:xfrm>
          <a:off x="234950" y="2925763"/>
          <a:ext cx="8870950" cy="1342390"/>
        </p:xfrm>
        <a:graphic>
          <a:graphicData uri="http://schemas.openxmlformats.org/drawingml/2006/table">
            <a:tbl>
              <a:tblPr/>
              <a:tblGrid>
                <a:gridCol w="2039938">
                  <a:extLst>
                    <a:ext uri="{9D8B030D-6E8A-4147-A177-3AD203B41FA5}">
                      <a16:colId xmlns:a16="http://schemas.microsoft.com/office/drawing/2014/main" val="1164393215"/>
                    </a:ext>
                  </a:extLst>
                </a:gridCol>
                <a:gridCol w="2314575">
                  <a:extLst>
                    <a:ext uri="{9D8B030D-6E8A-4147-A177-3AD203B41FA5}">
                      <a16:colId xmlns:a16="http://schemas.microsoft.com/office/drawing/2014/main" val="754941385"/>
                    </a:ext>
                  </a:extLst>
                </a:gridCol>
                <a:gridCol w="4516437">
                  <a:extLst>
                    <a:ext uri="{9D8B030D-6E8A-4147-A177-3AD203B41FA5}">
                      <a16:colId xmlns:a16="http://schemas.microsoft.com/office/drawing/2014/main" val="1813440776"/>
                    </a:ext>
                  </a:extLst>
                </a:gridCol>
              </a:tblGrid>
              <a:tr h="3238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600" b="1" i="0" u="none" strike="noStrike" cap="none" normalizeH="0" baseline="0" smtClean="0">
                          <a:ln>
                            <a:noFill/>
                          </a:ln>
                          <a:solidFill>
                            <a:schemeClr val="tx1"/>
                          </a:solidFill>
                          <a:effectLst/>
                          <a:latin typeface="Arial" panose="020B0604020202020204" pitchFamily="34" charset="0"/>
                          <a:ea typeface="新細明體" panose="02020300000000000000" pitchFamily="18"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Posting Date </a:t>
                      </a:r>
                      <a:r>
                        <a:rPr kumimoji="0" lang="zh-CN" altLang="en-US" sz="1600" b="1" i="0" u="none" strike="noStrike" cap="none" normalizeH="0" baseline="0" smtClean="0">
                          <a:ln>
                            <a:noFill/>
                          </a:ln>
                          <a:solidFill>
                            <a:schemeClr val="tx1"/>
                          </a:solidFill>
                          <a:effectLst/>
                          <a:latin typeface="Arial" panose="020B0604020202020204" pitchFamily="34" charset="0"/>
                          <a:ea typeface="TSC UMing S TT" pitchFamily="49" charset="-120"/>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Office Title </a:t>
                      </a:r>
                      <a:r>
                        <a:rPr kumimoji="0" lang="zh-CN" altLang="en-US" sz="1600" b="1" i="0" u="none" strike="noStrike" cap="none" normalizeH="0" baseline="0" smtClean="0">
                          <a:ln>
                            <a:noFill/>
                          </a:ln>
                          <a:solidFill>
                            <a:schemeClr val="tx1"/>
                          </a:solidFill>
                          <a:effectLst/>
                          <a:latin typeface="Arial" panose="020B0604020202020204" pitchFamily="34" charset="0"/>
                          <a:ea typeface="TSC UMing S TT" pitchFamily="49" charset="-120"/>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364536784"/>
                  </a:ext>
                </a:extLst>
              </a:tr>
              <a:tr h="31750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度支勾院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19541454"/>
                  </a:ext>
                </a:extLst>
              </a:tr>
              <a:tr h="3365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門下侍郎 </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84584839"/>
                  </a:ext>
                </a:extLst>
              </a:tr>
              <a:tr h="3159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左僕射兼門下侍郎 </a:t>
                      </a:r>
                      <a:r>
                        <a:rPr kumimoji="0" lang="en-US" altLang="zh-CN" sz="1400" b="0" i="0" u="none" strike="noStrike" cap="none" normalizeH="0" baseline="0" smtClean="0">
                          <a:ln>
                            <a:noFill/>
                          </a:ln>
                          <a:solidFill>
                            <a:schemeClr val="tx1"/>
                          </a:solidFill>
                          <a:effectLst/>
                          <a:latin typeface="Arial" panose="020B0604020202020204" pitchFamily="34" charset="0"/>
                          <a:ea typeface="TSC UMing S TT" pitchFamily="49" charset="-120"/>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534834846"/>
                  </a:ext>
                </a:extLst>
              </a:tr>
            </a:tbl>
          </a:graphicData>
        </a:graphic>
      </p:graphicFrame>
      <p:graphicFrame>
        <p:nvGraphicFramePr>
          <p:cNvPr id="14412" name="Group 76"/>
          <p:cNvGraphicFramePr>
            <a:graphicFrameLocks noGrp="1"/>
          </p:cNvGraphicFramePr>
          <p:nvPr>
            <p:ph sz="quarter" idx="4"/>
          </p:nvPr>
        </p:nvGraphicFramePr>
        <p:xfrm>
          <a:off x="249240" y="4759325"/>
          <a:ext cx="8561387" cy="2012950"/>
        </p:xfrm>
        <a:graphic>
          <a:graphicData uri="http://schemas.openxmlformats.org/drawingml/2006/table">
            <a:tbl>
              <a:tblPr/>
              <a:tblGrid>
                <a:gridCol w="2370137">
                  <a:extLst>
                    <a:ext uri="{9D8B030D-6E8A-4147-A177-3AD203B41FA5}">
                      <a16:colId xmlns:a16="http://schemas.microsoft.com/office/drawing/2014/main" val="2974489546"/>
                    </a:ext>
                  </a:extLst>
                </a:gridCol>
                <a:gridCol w="3276600">
                  <a:extLst>
                    <a:ext uri="{9D8B030D-6E8A-4147-A177-3AD203B41FA5}">
                      <a16:colId xmlns:a16="http://schemas.microsoft.com/office/drawing/2014/main" val="3701750675"/>
                    </a:ext>
                  </a:extLst>
                </a:gridCol>
                <a:gridCol w="2914650">
                  <a:extLst>
                    <a:ext uri="{9D8B030D-6E8A-4147-A177-3AD203B41FA5}">
                      <a16:colId xmlns:a16="http://schemas.microsoft.com/office/drawing/2014/main" val="1543849970"/>
                    </a:ext>
                  </a:extLst>
                </a:gridCol>
              </a:tblGrid>
              <a:tr h="27146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Person </a:t>
                      </a:r>
                      <a:r>
                        <a:rPr kumimoji="0" lang="zh-CN" altLang="en-US" sz="1600" b="1" i="0" u="none" strike="noStrike" cap="none" normalizeH="0" baseline="0" smtClean="0">
                          <a:ln>
                            <a:noFill/>
                          </a:ln>
                          <a:solidFill>
                            <a:schemeClr val="tx1"/>
                          </a:solidFill>
                          <a:effectLst/>
                          <a:latin typeface="Arial" panose="020B0604020202020204" pitchFamily="34" charset="0"/>
                          <a:ea typeface="TSC UMing S TT" pitchFamily="49" charset="-120"/>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Association Type </a:t>
                      </a:r>
                      <a:r>
                        <a:rPr kumimoji="0" lang="zh-CN" altLang="en-US" sz="1600" b="1" i="0" u="none" strike="noStrike" cap="none" normalizeH="0" baseline="0" smtClean="0">
                          <a:ln>
                            <a:noFill/>
                          </a:ln>
                          <a:solidFill>
                            <a:schemeClr val="tx1"/>
                          </a:solidFill>
                          <a:effectLst/>
                          <a:latin typeface="Arial" panose="020B0604020202020204" pitchFamily="34" charset="0"/>
                          <a:ea typeface="TSC UMing S TT" pitchFamily="49" charset="-120"/>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1" i="0" u="none" strike="noStrike" cap="none" normalizeH="0" baseline="0" smtClean="0">
                          <a:ln>
                            <a:noFill/>
                          </a:ln>
                          <a:solidFill>
                            <a:schemeClr val="tx1"/>
                          </a:solidFill>
                          <a:effectLst/>
                          <a:latin typeface="Arial" panose="020B0604020202020204" pitchFamily="34" charset="0"/>
                          <a:ea typeface="TSC UMing S TT" pitchFamily="49" charset="-120"/>
                        </a:rPr>
                        <a:t>Associate </a:t>
                      </a:r>
                      <a:r>
                        <a:rPr kumimoji="0" lang="zh-CN" altLang="en-US" sz="1600" b="1" i="0" u="none" strike="noStrike" cap="none" normalizeH="0" baseline="0" smtClean="0">
                          <a:ln>
                            <a:noFill/>
                          </a:ln>
                          <a:solidFill>
                            <a:schemeClr val="tx1"/>
                          </a:solidFill>
                          <a:effectLst/>
                          <a:latin typeface="Arial" panose="020B0604020202020204" pitchFamily="34" charset="0"/>
                          <a:ea typeface="TSC UMing S TT" pitchFamily="49" charset="-120"/>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79979594"/>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Yuanyou member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元祐黨</a:t>
                      </a: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77658412"/>
                  </a:ext>
                </a:extLst>
              </a:tr>
              <a:tr h="3365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An Dun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562957331"/>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B5E5"/>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Chen Jian(5)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陳薦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802928347"/>
                  </a:ext>
                </a:extLst>
              </a:tr>
              <a:tr h="303213">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Fan Chunli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713048555"/>
                  </a:ext>
                </a:extLst>
              </a:tr>
              <a:tr h="273050">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Sima Guang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9B5E5"/>
                    </a:solidFill>
                  </a:tcPr>
                </a:tc>
                <a:tc>
                  <a:txBody>
                    <a:bodyPr/>
                    <a:lstStyle>
                      <a:lvl1pPr algn="l" eaLnBrk="0" hangingPunct="0">
                        <a:spcBef>
                          <a:spcPts val="600"/>
                        </a:spcBef>
                        <a:spcAft>
                          <a:spcPts val="600"/>
                        </a:spcAft>
                        <a:defRPr sz="2800">
                          <a:solidFill>
                            <a:schemeClr val="tx1"/>
                          </a:solidFill>
                          <a:latin typeface="ClassGarmnd BT" pitchFamily="18" charset="0"/>
                          <a:ea typeface="TSC UMing S TT" pitchFamily="49" charset="-120"/>
                        </a:defRPr>
                      </a:lvl1pPr>
                      <a:lvl2pPr marL="742950" indent="-285750" algn="l" eaLnBrk="0" hangingPunct="0">
                        <a:spcBef>
                          <a:spcPct val="20000"/>
                        </a:spcBef>
                        <a:defRPr sz="2400">
                          <a:solidFill>
                            <a:schemeClr val="tx1"/>
                          </a:solidFill>
                          <a:latin typeface="Arial" panose="020B0604020202020204" pitchFamily="34" charset="0"/>
                          <a:ea typeface="TSC UMing S TT" pitchFamily="49" charset="-120"/>
                        </a:defRPr>
                      </a:lvl2pPr>
                      <a:lvl3pPr marL="1143000" indent="-228600" algn="l" eaLnBrk="0" hangingPunct="0">
                        <a:spcBef>
                          <a:spcPct val="20000"/>
                        </a:spcBef>
                        <a:defRPr sz="2000">
                          <a:solidFill>
                            <a:schemeClr val="tx1"/>
                          </a:solidFill>
                          <a:latin typeface="Arial" panose="020B0604020202020204" pitchFamily="34" charset="0"/>
                          <a:ea typeface="TSC UMing S TT" pitchFamily="49" charset="-120"/>
                        </a:defRPr>
                      </a:lvl3pPr>
                      <a:lvl4pPr marL="1600200" indent="-228600" algn="l" eaLnBrk="0" hangingPunct="0">
                        <a:spcBef>
                          <a:spcPct val="20000"/>
                        </a:spcBef>
                        <a:defRPr>
                          <a:solidFill>
                            <a:schemeClr val="tx1"/>
                          </a:solidFill>
                          <a:latin typeface="Arial" panose="020B0604020202020204" pitchFamily="34" charset="0"/>
                          <a:ea typeface="TSC UMing S TT" pitchFamily="49" charset="-120"/>
                        </a:defRPr>
                      </a:lvl4pPr>
                      <a:lvl5pPr marL="2057400" indent="-228600" algn="l" eaLnBrk="0" hangingPunct="0">
                        <a:spcBef>
                          <a:spcPct val="20000"/>
                        </a:spcBef>
                        <a:defRPr>
                          <a:solidFill>
                            <a:schemeClr val="tx1"/>
                          </a:solidFill>
                          <a:latin typeface="Arial" panose="020B0604020202020204" pitchFamily="34" charset="0"/>
                          <a:ea typeface="TSC UMing S TT" pitchFamily="49" charset="-12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TSC UMing S TT" pitchFamily="49"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TSC UMing S TT" pitchFamily="49" charset="-120"/>
                        </a:rPr>
                        <a:t>Ding Du </a:t>
                      </a:r>
                      <a:r>
                        <a:rPr kumimoji="0" lang="zh-CN" altLang="en-US" sz="1600" b="0" i="0" u="none" strike="noStrike" cap="none" normalizeH="0" baseline="0" smtClean="0">
                          <a:ln>
                            <a:noFill/>
                          </a:ln>
                          <a:solidFill>
                            <a:schemeClr val="tx1"/>
                          </a:solidFill>
                          <a:effectLst/>
                          <a:latin typeface="Arial" panose="020B0604020202020204" pitchFamily="34" charset="0"/>
                          <a:ea typeface="TSC UMing S TT" pitchFamily="49" charset="-120"/>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439648038"/>
                  </a:ext>
                </a:extLst>
              </a:tr>
            </a:tbl>
          </a:graphicData>
        </a:graphic>
      </p:graphicFrame>
      <p:sp>
        <p:nvSpPr>
          <p:cNvPr id="14404" name="Text Box 65"/>
          <p:cNvSpPr txBox="1">
            <a:spLocks noChangeArrowheads="1"/>
          </p:cNvSpPr>
          <p:nvPr/>
        </p:nvSpPr>
        <p:spPr bwMode="auto">
          <a:xfrm>
            <a:off x="200027" y="876300"/>
            <a:ext cx="62214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400">
                <a:solidFill>
                  <a:srgbClr val="0000FF"/>
                </a:solidFill>
              </a:rPr>
              <a:t>Removing Duplication in the Data on Entities</a:t>
            </a:r>
          </a:p>
          <a:p>
            <a:pPr eaLnBrk="1" fontAlgn="base" hangingPunct="1">
              <a:spcBef>
                <a:spcPct val="0"/>
              </a:spcBef>
              <a:spcAft>
                <a:spcPct val="0"/>
              </a:spcAft>
              <a:defRPr/>
            </a:pPr>
            <a:r>
              <a:rPr lang="zh-CN" altLang="en-US" sz="2800" b="1">
                <a:solidFill>
                  <a:srgbClr val="0000FF"/>
                </a:solidFill>
              </a:rPr>
              <a:t>刪除數據中有關各個實體的重複信息</a:t>
            </a:r>
          </a:p>
        </p:txBody>
      </p:sp>
      <p:pic>
        <p:nvPicPr>
          <p:cNvPr id="14405"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06" name="Text Box 79"/>
          <p:cNvSpPr txBox="1">
            <a:spLocks noChangeArrowheads="1"/>
          </p:cNvSpPr>
          <p:nvPr/>
        </p:nvSpPr>
        <p:spPr bwMode="auto">
          <a:xfrm>
            <a:off x="222250" y="2538415"/>
            <a:ext cx="292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Postings Data  </a:t>
            </a:r>
            <a:r>
              <a:rPr lang="zh-CN" altLang="en-US" sz="2000" b="1">
                <a:solidFill>
                  <a:srgbClr val="000000"/>
                </a:solidFill>
              </a:rPr>
              <a:t>任官資料</a:t>
            </a:r>
          </a:p>
        </p:txBody>
      </p:sp>
      <p:sp>
        <p:nvSpPr>
          <p:cNvPr id="14407" name="Text Box 80"/>
          <p:cNvSpPr txBox="1">
            <a:spLocks noChangeArrowheads="1"/>
          </p:cNvSpPr>
          <p:nvPr/>
        </p:nvSpPr>
        <p:spPr bwMode="auto">
          <a:xfrm>
            <a:off x="222252" y="4364040"/>
            <a:ext cx="4729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ea typeface="TSC UMing S TT" pitchFamily="49" charset="-120"/>
              </a:defRPr>
            </a:lvl1pPr>
            <a:lvl2pPr marL="742950" indent="-285750" algn="l" eaLnBrk="0" hangingPunct="0">
              <a:defRPr>
                <a:solidFill>
                  <a:schemeClr val="tx1"/>
                </a:solidFill>
                <a:latin typeface="Arial" panose="020B0604020202020204" pitchFamily="34" charset="0"/>
                <a:ea typeface="TSC UMing S TT" pitchFamily="49" charset="-120"/>
              </a:defRPr>
            </a:lvl2pPr>
            <a:lvl3pPr marL="1143000" indent="-228600" algn="l" eaLnBrk="0" hangingPunct="0">
              <a:defRPr>
                <a:solidFill>
                  <a:schemeClr val="tx1"/>
                </a:solidFill>
                <a:latin typeface="Arial" panose="020B0604020202020204" pitchFamily="34" charset="0"/>
                <a:ea typeface="TSC UMing S TT" pitchFamily="49" charset="-120"/>
              </a:defRPr>
            </a:lvl3pPr>
            <a:lvl4pPr marL="1600200" indent="-228600" algn="l" eaLnBrk="0" hangingPunct="0">
              <a:defRPr>
                <a:solidFill>
                  <a:schemeClr val="tx1"/>
                </a:solidFill>
                <a:latin typeface="Arial" panose="020B0604020202020204" pitchFamily="34" charset="0"/>
                <a:ea typeface="TSC UMing S TT" pitchFamily="49" charset="-120"/>
              </a:defRPr>
            </a:lvl4pPr>
            <a:lvl5pPr marL="2057400" indent="-228600" algn="l" eaLnBrk="0" hangingPunct="0">
              <a:defRPr>
                <a:solidFill>
                  <a:schemeClr val="tx1"/>
                </a:solidFill>
                <a:latin typeface="Arial" panose="020B0604020202020204" pitchFamily="34" charset="0"/>
                <a:ea typeface="TSC UMing S TT" pitchFamily="49"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TSC UMing S TT" pitchFamily="49" charset="-120"/>
              </a:defRPr>
            </a:lvl9pPr>
          </a:lstStyle>
          <a:p>
            <a:pPr eaLnBrk="1" fontAlgn="base" hangingPunct="1">
              <a:spcBef>
                <a:spcPct val="0"/>
              </a:spcBef>
              <a:spcAft>
                <a:spcPct val="0"/>
              </a:spcAft>
              <a:defRPr/>
            </a:pPr>
            <a:r>
              <a:rPr lang="en-US" altLang="zh-CN" sz="2000">
                <a:solidFill>
                  <a:srgbClr val="000000"/>
                </a:solidFill>
              </a:rPr>
              <a:t>Associations Data  </a:t>
            </a:r>
            <a:r>
              <a:rPr lang="zh-CN" altLang="en-US" sz="2000" b="1">
                <a:solidFill>
                  <a:srgbClr val="000000"/>
                </a:solidFill>
              </a:rPr>
              <a:t>社會關係資料</a:t>
            </a:r>
          </a:p>
        </p:txBody>
      </p:sp>
    </p:spTree>
    <p:extLst>
      <p:ext uri="{BB962C8B-B14F-4D97-AF65-F5344CB8AC3E}">
        <p14:creationId xmlns:p14="http://schemas.microsoft.com/office/powerpoint/2010/main" val="15647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lassGarmnd BT"/>
        <a:ea typeface="TSC UMing S TT"/>
        <a:cs typeface=""/>
      </a:majorFont>
      <a:minorFont>
        <a:latin typeface="ClassGarmnd BT"/>
        <a:ea typeface="TSC UMing S T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lassGarmnd BT"/>
        <a:ea typeface="TSC UMing S TT"/>
        <a:cs typeface=""/>
      </a:majorFont>
      <a:minorFont>
        <a:latin typeface="ClassGarmnd BT"/>
        <a:ea typeface="TSC UMing S T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5.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75</TotalTime>
  <Words>3900</Words>
  <Application>Microsoft Office PowerPoint</Application>
  <PresentationFormat>On-screen Show (4:3)</PresentationFormat>
  <Paragraphs>880</Paragraphs>
  <Slides>54</Slides>
  <Notes>40</Notes>
  <HiddenSlides>10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54</vt:i4>
      </vt:variant>
    </vt:vector>
  </HeadingPairs>
  <TitlesOfParts>
    <vt:vector size="80" baseType="lpstr">
      <vt:lpstr>Arial Unicode MS</vt:lpstr>
      <vt:lpstr>ClassGarmnd BT</vt:lpstr>
      <vt:lpstr>DFKai-SB</vt:lpstr>
      <vt:lpstr>Microsoft JhengHei</vt:lpstr>
      <vt:lpstr>PMingLiU</vt:lpstr>
      <vt:lpstr>PMingLiU</vt:lpstr>
      <vt:lpstr>TSC UMing S TT</vt:lpstr>
      <vt:lpstr>华文仿宋</vt:lpstr>
      <vt:lpstr>SimSun</vt:lpstr>
      <vt:lpstr>楷体</vt:lpstr>
      <vt:lpstr>等线</vt:lpstr>
      <vt:lpstr>Arial</vt:lpstr>
      <vt:lpstr>Calibri</vt:lpstr>
      <vt:lpstr>Calibri Light</vt:lpstr>
      <vt:lpstr>Times New Roman</vt:lpstr>
      <vt:lpstr>Tw Cen MT</vt:lpstr>
      <vt:lpstr>Wingdings</vt:lpstr>
      <vt:lpstr>Wingdings 2</vt:lpstr>
      <vt:lpstr>1_Default Design</vt:lpstr>
      <vt:lpstr>2_Default Design</vt:lpstr>
      <vt:lpstr>4_Median</vt:lpstr>
      <vt:lpstr>Office Theme</vt:lpstr>
      <vt:lpstr>Office 主题</vt:lpstr>
      <vt:lpstr>Default Design</vt:lpstr>
      <vt:lpstr>3_Default Design</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Entity Relations Modeling: Abstracting the features of the Biographical World 實體關係建模： 將傳記資料的特徵抽象化</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Biographical data are coded and stored in tables. 傳記資料以代碼的形式存儲於資料表中。</vt:lpstr>
      <vt:lpstr>PowerPoint Presentation</vt:lpstr>
      <vt:lpstr>(2) Codes are described by other tables. 代碼的內容可以通過其他資料表加以描述。</vt:lpstr>
      <vt:lpstr>PowerPoint Presentation</vt:lpstr>
      <vt:lpstr>PowerPoint Presentation</vt:lpstr>
      <vt:lpstr>PowerPoint Presentation</vt:lpstr>
      <vt:lpstr>PowerPoint Presentation</vt:lpstr>
      <vt:lpstr>Regular Expressions and  Pattern Search</vt:lpstr>
      <vt:lpstr>PowerPoint Presentation</vt:lpstr>
      <vt:lpstr>PowerPoint Presentation</vt:lpstr>
      <vt:lpstr>PowerPoint Presentation</vt:lpstr>
      <vt:lpstr>PowerPoint Presentation</vt:lpstr>
      <vt:lpstr>PowerPoint Presentation</vt:lpstr>
      <vt:lpstr>Prosopography 群體傳記學</vt:lpstr>
      <vt:lpstr>群體傳記學 (Prosopography)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Analysis as a Worldview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 Song</dc:creator>
  <cp:lastModifiedBy>Song Chen</cp:lastModifiedBy>
  <cp:revision>34</cp:revision>
  <dcterms:created xsi:type="dcterms:W3CDTF">2015-03-03T15:34:28Z</dcterms:created>
  <dcterms:modified xsi:type="dcterms:W3CDTF">2018-07-21T15:07:39Z</dcterms:modified>
</cp:coreProperties>
</file>